
<file path=[Content_Types].xml><?xml version="1.0" encoding="utf-8"?>
<Types xmlns="http://schemas.openxmlformats.org/package/2006/content-types">
  <Default Extension="bin" ContentType="application/vnd.openxmlformats-officedocument.oleObject"/>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66" r:id="rId3"/>
    <p:sldId id="260" r:id="rId4"/>
    <p:sldId id="263" r:id="rId5"/>
    <p:sldId id="259" r:id="rId6"/>
    <p:sldId id="264" r:id="rId7"/>
    <p:sldId id="265" r:id="rId8"/>
    <p:sldId id="261" r:id="rId9"/>
    <p:sldId id="257" r:id="rId10"/>
    <p:sldId id="262" r:id="rId11"/>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199DB2-079C-6E21-834B-42E56A7EE494}" v="173" dt="2026-01-07T10:47:20.303"/>
    <p1510:client id="{E55A7F2F-2F76-1ACD-EB33-15328EBFC693}" v="6" dt="2026-01-08T09:43:24.284"/>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514"/>
    <p:restoredTop sz="96512"/>
  </p:normalViewPr>
  <p:slideViewPr>
    <p:cSldViewPr snapToGrid="0">
      <p:cViewPr varScale="1">
        <p:scale>
          <a:sx n="63" d="100"/>
          <a:sy n="63" d="100"/>
        </p:scale>
        <p:origin x="66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A61A34-5D61-8849-8CFD-26B30A1639A7}" type="datetimeFigureOut">
              <a:rPr lang="nb-NO" smtClean="0"/>
              <a:t>10.01.2026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0AC28F-4E20-0E47-948E-1EF181FED0AA}" type="slidenum">
              <a:rPr lang="nb-NO" smtClean="0"/>
              <a:t>‹#›</a:t>
            </a:fld>
            <a:endParaRPr lang="nb-NO"/>
          </a:p>
        </p:txBody>
      </p:sp>
    </p:spTree>
    <p:extLst>
      <p:ext uri="{BB962C8B-B14F-4D97-AF65-F5344CB8AC3E}">
        <p14:creationId xmlns:p14="http://schemas.microsoft.com/office/powerpoint/2010/main" val="36101378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På timeplanen deres ser det kanskje ut som at dere skal ha veldig mye lab, mange timer i uka hele semesteret. Det er ikke tilfellet. Dere skal ha lab annenhver uke og hver </a:t>
            </a:r>
            <a:r>
              <a:rPr lang="nb-NO" dirty="0" err="1"/>
              <a:t>labøkt</a:t>
            </a:r>
            <a:r>
              <a:rPr lang="nb-NO" dirty="0"/>
              <a:t> varer i to timer. Det er obligatorisk oppmøte og vi skriver opp hvem som kommer, men dersom du skulle bli syk eller lignende kan du sende mail med </a:t>
            </a:r>
            <a:r>
              <a:rPr lang="nb-NO" dirty="0" err="1"/>
              <a:t>labveilederen</a:t>
            </a:r>
            <a:r>
              <a:rPr lang="nb-NO" dirty="0"/>
              <a:t> din og så pleier det å ordne seg. </a:t>
            </a:r>
          </a:p>
          <a:p>
            <a:endParaRPr lang="nb-NO" dirty="0"/>
          </a:p>
          <a:p>
            <a:r>
              <a:rPr lang="nb-NO" dirty="0"/>
              <a:t>Selve laben forgår over seks uker, </a:t>
            </a:r>
          </a:p>
        </p:txBody>
      </p:sp>
      <p:sp>
        <p:nvSpPr>
          <p:cNvPr id="4" name="Plassholder for lysbildenummer 3"/>
          <p:cNvSpPr>
            <a:spLocks noGrp="1"/>
          </p:cNvSpPr>
          <p:nvPr>
            <p:ph type="sldNum" sz="quarter" idx="5"/>
          </p:nvPr>
        </p:nvSpPr>
        <p:spPr/>
        <p:txBody>
          <a:bodyPr/>
          <a:lstStyle/>
          <a:p>
            <a:fld id="{190AC28F-4E20-0E47-948E-1EF181FED0AA}" type="slidenum">
              <a:rPr lang="nb-NO" smtClean="0"/>
              <a:t>1</a:t>
            </a:fld>
            <a:endParaRPr lang="nb-NO"/>
          </a:p>
        </p:txBody>
      </p:sp>
    </p:spTree>
    <p:extLst>
      <p:ext uri="{BB962C8B-B14F-4D97-AF65-F5344CB8AC3E}">
        <p14:creationId xmlns:p14="http://schemas.microsoft.com/office/powerpoint/2010/main" val="28668382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Påmelding til lab foregår på en egen nettside. Denne kan dere enten finne på nettsiden til laben eller i kunngjøringen jeg la ut på </a:t>
            </a:r>
            <a:r>
              <a:rPr lang="nb-NO" dirty="0" err="1"/>
              <a:t>BlackBoard</a:t>
            </a:r>
            <a:r>
              <a:rPr lang="nb-NO" dirty="0"/>
              <a:t> denne uka om påmelding til lab. Påmelding til lab foregår i to trinn. Først må dere registrere en bruker. Dette er allerede mulig å gjøre og burde gjøres så fort som mulig. Både for at vi skal få en oversikt over hvor mange som skal ta laben, og for at dere er klare til å melde dere opp til lab når den åpner på mandag. Her er det førstemann til mølla prinsipp, men det burde være mulig for alle å finne et tidspunkt som passer. Skulle det bli noe problemer så tar dere kontakt med meg. På nettsiden eller i kunngjøringen finner dere lenke til </a:t>
            </a:r>
            <a:r>
              <a:rPr lang="nb-NO" dirty="0" err="1"/>
              <a:t>labtidene</a:t>
            </a:r>
            <a:r>
              <a:rPr lang="nb-NO" dirty="0"/>
              <a:t> for de ulike gruppene dere kan melde dere på. Så dere kan allerede planlegge hvem dere vil være på gruppe med og hvilket tidspunkt som passer best. Jeg vil også oppfordre dere til </a:t>
            </a:r>
            <a:r>
              <a:rPr lang="nb-NO" dirty="0" err="1"/>
              <a:t>åmelde</a:t>
            </a:r>
            <a:r>
              <a:rPr lang="nb-NO" dirty="0"/>
              <a:t> dere opp til lab så fort som mulig, for å gjøre det enklere for meg å passe på at alle får plass på lab og at jeg får lagd en timeplan til </a:t>
            </a:r>
            <a:r>
              <a:rPr lang="nb-NO" dirty="0" err="1"/>
              <a:t>labveilederne</a:t>
            </a:r>
            <a:r>
              <a:rPr lang="nb-NO" dirty="0"/>
              <a:t>.</a:t>
            </a:r>
          </a:p>
          <a:p>
            <a:endParaRPr lang="nb-NO" dirty="0"/>
          </a:p>
          <a:p>
            <a:r>
              <a:rPr lang="nb-NO" dirty="0"/>
              <a:t>Påmelding til </a:t>
            </a:r>
            <a:r>
              <a:rPr lang="nb-NO" dirty="0" err="1"/>
              <a:t>labgruppe</a:t>
            </a:r>
            <a:r>
              <a:rPr lang="nb-NO" dirty="0"/>
              <a:t> åpner på mandag </a:t>
            </a:r>
            <a:r>
              <a:rPr lang="nb-NO" dirty="0" err="1"/>
              <a:t>kl</a:t>
            </a:r>
            <a:r>
              <a:rPr lang="nb-NO" dirty="0"/>
              <a:t> 7. Hver </a:t>
            </a:r>
            <a:r>
              <a:rPr lang="nb-NO" dirty="0" err="1"/>
              <a:t>labgruppe</a:t>
            </a:r>
            <a:r>
              <a:rPr lang="nb-NO" dirty="0"/>
              <a:t> har plass til fire stykker. Når man melder seg på er det mulig å reservere plass til én annen og reservasjonen varer i én dag. Det er viktig å skrive inn riktig brukernavn til den personen som du skal reservere plass til slik at de får en mail om reservasjonen. Med brukernavn så mener jeg ikke hele </a:t>
            </a:r>
            <a:r>
              <a:rPr lang="nb-NO" dirty="0" err="1"/>
              <a:t>stud</a:t>
            </a:r>
            <a:r>
              <a:rPr lang="nb-NO" dirty="0"/>
              <a:t>-mailen, men kun NTNU-brukernavnet som dere også bruker når dere logger inn i feide.</a:t>
            </a:r>
          </a:p>
          <a:p>
            <a:endParaRPr lang="nb-NO" dirty="0"/>
          </a:p>
          <a:p>
            <a:r>
              <a:rPr lang="nb-NO" dirty="0"/>
              <a:t>Dersom du har godkjent lab fra før, så trenger du ikke å ta laben på nytt. I så fall er det fint om du tar kontakt for å si ifra at du har tatt labben og jeg kan da registrere det.</a:t>
            </a:r>
          </a:p>
          <a:p>
            <a:endParaRPr lang="nb-NO" dirty="0"/>
          </a:p>
          <a:p>
            <a:r>
              <a:rPr lang="nb-NO" dirty="0"/>
              <a:t>Spørsmål?</a:t>
            </a:r>
          </a:p>
        </p:txBody>
      </p:sp>
      <p:sp>
        <p:nvSpPr>
          <p:cNvPr id="4" name="Plassholder for lysbildenummer 3"/>
          <p:cNvSpPr>
            <a:spLocks noGrp="1"/>
          </p:cNvSpPr>
          <p:nvPr>
            <p:ph type="sldNum" sz="quarter" idx="5"/>
          </p:nvPr>
        </p:nvSpPr>
        <p:spPr/>
        <p:txBody>
          <a:bodyPr/>
          <a:lstStyle/>
          <a:p>
            <a:fld id="{190AC28F-4E20-0E47-948E-1EF181FED0AA}" type="slidenum">
              <a:rPr lang="nb-NO" smtClean="0"/>
              <a:t>3</a:t>
            </a:fld>
            <a:endParaRPr lang="nb-NO"/>
          </a:p>
        </p:txBody>
      </p:sp>
    </p:spTree>
    <p:extLst>
      <p:ext uri="{BB962C8B-B14F-4D97-AF65-F5344CB8AC3E}">
        <p14:creationId xmlns:p14="http://schemas.microsoft.com/office/powerpoint/2010/main" val="41913732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Vise nettsiden og hvor dere finner </a:t>
            </a:r>
            <a:r>
              <a:rPr lang="nb-NO" dirty="0" err="1"/>
              <a:t>labtider</a:t>
            </a:r>
            <a:r>
              <a:rPr lang="nb-NO" dirty="0"/>
              <a:t>. </a:t>
            </a:r>
          </a:p>
        </p:txBody>
      </p:sp>
      <p:sp>
        <p:nvSpPr>
          <p:cNvPr id="4" name="Plassholder for lysbildenummer 3"/>
          <p:cNvSpPr>
            <a:spLocks noGrp="1"/>
          </p:cNvSpPr>
          <p:nvPr>
            <p:ph type="sldNum" sz="quarter" idx="5"/>
          </p:nvPr>
        </p:nvSpPr>
        <p:spPr/>
        <p:txBody>
          <a:bodyPr/>
          <a:lstStyle/>
          <a:p>
            <a:fld id="{190AC28F-4E20-0E47-948E-1EF181FED0AA}" type="slidenum">
              <a:rPr lang="nb-NO" smtClean="0"/>
              <a:t>4</a:t>
            </a:fld>
            <a:endParaRPr lang="nb-NO"/>
          </a:p>
        </p:txBody>
      </p:sp>
    </p:spTree>
    <p:extLst>
      <p:ext uri="{BB962C8B-B14F-4D97-AF65-F5344CB8AC3E}">
        <p14:creationId xmlns:p14="http://schemas.microsoft.com/office/powerpoint/2010/main" val="15123829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Du skal definere en berg-og-dal-bane ved hjelp av et </a:t>
            </a:r>
            <a:r>
              <a:rPr lang="nb-NO" dirty="0" err="1"/>
              <a:t>python</a:t>
            </a:r>
            <a:r>
              <a:rPr lang="nb-NO" dirty="0"/>
              <a:t>-program. Skriptet velger disse åtte punktene forskjellig slik at hver gruppe får ulik bane. (VISE skriptet, helning (første derivert) og krumning (andre derivert) skal være kontinuerlig langs hele banen også i festepunktene. Det gjør at vi får en entydig bane.). Skriv ned festepunktene når du er fornøyd med banen! Her ser dere en slik berg-og-dal-bane (VIS FREM FYSISK) og hvis du slipper en kule vil den følge denne banen, som kan beskrives matematisk av en høyde y som en funksjon en horisontal x. </a:t>
            </a:r>
          </a:p>
          <a:p>
            <a:endParaRPr lang="nb-NO" dirty="0"/>
          </a:p>
          <a:p>
            <a:r>
              <a:rPr lang="nb-NO" dirty="0"/>
              <a:t>Så skal du beregne bevegelsen til en kule som triller nedover denne banen. Vi antar at den ruller rent, altså at den ikke glir langs banen (kun ruller). Dermed er det kun statisk friksjon som virker på kulen fra banen, i tillegg til selvfølgelig gravitasjonskraft og normalkraft. Derfor utføres det ikke arbeid på kula og energien er bevart. Og dette gir oss muligheten til å beregne ulike størrelsen som friksjonskraft, normalkraft, hastigheten til kula, kinetisk energi og tiden den bruker på banen skal dere beregne og til slutt plotte. Dette er noe dere kommer til å lære mer om i forelesning, så ikke vær bekymret dersom dere ikke hang med på alt. Det finnes også et teoridokument på nettsiden som jeg oppfordrer dere til å lese før første lab. Da vil beregningene gå kjappere og dere kan kjappere stille </a:t>
            </a:r>
            <a:r>
              <a:rPr lang="nb-NO" dirty="0" err="1"/>
              <a:t>labveilederne</a:t>
            </a:r>
            <a:r>
              <a:rPr lang="nb-NO" dirty="0"/>
              <a:t> deres spørsmål hvis det var noe som ikke ga mening. (Vis hvor dette kan finnes). Dette er den numeriske delen av prosjektet.</a:t>
            </a:r>
          </a:p>
          <a:p>
            <a:endParaRPr lang="nb-NO" dirty="0"/>
          </a:p>
          <a:p>
            <a:r>
              <a:rPr lang="nb-NO" dirty="0"/>
              <a:t>Denne berg-og-dal-banen skal settes opp fysisk og dere skal rulle en kule nedover banen minst 8 ganger. Hver gang skal dere filme eksperimentet med et mobilkamera. Filmene kan da analyseres med et </a:t>
            </a:r>
            <a:r>
              <a:rPr lang="nb-NO" dirty="0" err="1"/>
              <a:t>sporingsprogram</a:t>
            </a:r>
            <a:r>
              <a:rPr lang="nb-NO" dirty="0"/>
              <a:t> som heter Tracker. Tracker er et </a:t>
            </a:r>
            <a:r>
              <a:rPr lang="nb-NO" dirty="0" err="1"/>
              <a:t>sporingsprogram</a:t>
            </a:r>
            <a:r>
              <a:rPr lang="nb-NO" dirty="0"/>
              <a:t> som bruker bildegjenkjenning til å finne kulen i bildet, og kan da finne posisjonen x og y til kula som en funksjon av tida. Og tida vet den fordi videoen er tatt med en gitt bildefrekvens. Da er det mulig å måle med dette programmet en del av de samme fysiske størrelsene du fant numerisk, som hastighet og tid for hvert av forsøkene. Hastigheten kan brukes til å beregne kinetisk energi og tap i mekanisk energi, og sistnevnte er det vi ser på som hovedresultatet i dette </a:t>
            </a:r>
            <a:r>
              <a:rPr lang="nb-NO" dirty="0" err="1"/>
              <a:t>labprosjektet</a:t>
            </a:r>
            <a:r>
              <a:rPr lang="nb-NO" dirty="0"/>
              <a:t>. Dette blir beregnet for hvert av eksperimentene, og så kan dere regne ut middelverdi eller gjennomsnittet og standardfeil eller måleusikkerheten. Hvordan det regnes ut står det også om på nettsiden. Målingene dere gjorde under eksperimentet skal dere sammenligne med de numeriske beregningene. </a:t>
            </a:r>
          </a:p>
          <a:p>
            <a:endParaRPr lang="nb-NO" dirty="0"/>
          </a:p>
          <a:p>
            <a:r>
              <a:rPr lang="nb-NO" dirty="0"/>
              <a:t>Til slutt må dere skrive og levere en rapport i form av en </a:t>
            </a:r>
            <a:r>
              <a:rPr lang="nb-NO" dirty="0" err="1"/>
              <a:t>Jupyter</a:t>
            </a:r>
            <a:r>
              <a:rPr lang="nb-NO" dirty="0"/>
              <a:t> Notebook. Det er ikke så viktig om målingene deres stemmer overens med de numeriske beregningene. Det viktigste er at dere diskuterer resultatene deres godt. Hvorfor gir de mening eller hvorfor gir de ikke mening? Hva kan være årsaken til at målingene deres ikke stemmer med beregningene? </a:t>
            </a:r>
          </a:p>
          <a:p>
            <a:endParaRPr lang="nb-NO" dirty="0"/>
          </a:p>
          <a:p>
            <a:r>
              <a:rPr lang="nb-NO" dirty="0"/>
              <a:t>Det er kanskje noen som har vært borti det før, men det er et program der du kan både skrive normal tekst og programmere. Det blir seende slik ut. </a:t>
            </a:r>
          </a:p>
        </p:txBody>
      </p:sp>
      <p:sp>
        <p:nvSpPr>
          <p:cNvPr id="4" name="Plassholder for lysbildenummer 3"/>
          <p:cNvSpPr>
            <a:spLocks noGrp="1"/>
          </p:cNvSpPr>
          <p:nvPr>
            <p:ph type="sldNum" sz="quarter" idx="5"/>
          </p:nvPr>
        </p:nvSpPr>
        <p:spPr/>
        <p:txBody>
          <a:bodyPr/>
          <a:lstStyle/>
          <a:p>
            <a:fld id="{190AC28F-4E20-0E47-948E-1EF181FED0AA}" type="slidenum">
              <a:rPr lang="nb-NO" smtClean="0"/>
              <a:t>5</a:t>
            </a:fld>
            <a:endParaRPr lang="nb-NO"/>
          </a:p>
        </p:txBody>
      </p:sp>
    </p:spTree>
    <p:extLst>
      <p:ext uri="{BB962C8B-B14F-4D97-AF65-F5344CB8AC3E}">
        <p14:creationId xmlns:p14="http://schemas.microsoft.com/office/powerpoint/2010/main" val="3739781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AB428-1912-572B-CE99-44252EB086D9}"/>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203F0D83-D2CC-D10C-01C2-81317F0EA5F0}"/>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CBDE0680-E432-7EBB-41D4-F78874FF1049}"/>
              </a:ext>
            </a:extLst>
          </p:cNvPr>
          <p:cNvSpPr>
            <a:spLocks noGrp="1"/>
          </p:cNvSpPr>
          <p:nvPr>
            <p:ph type="body" idx="1"/>
          </p:nvPr>
        </p:nvSpPr>
        <p:spPr/>
        <p:txBody>
          <a:bodyPr/>
          <a:lstStyle/>
          <a:p>
            <a:r>
              <a:rPr lang="nb-NO" dirty="0"/>
              <a:t>Du skal definere en berg-og-dal-bane ved hjelp av et </a:t>
            </a:r>
            <a:r>
              <a:rPr lang="nb-NO" dirty="0" err="1"/>
              <a:t>python</a:t>
            </a:r>
            <a:r>
              <a:rPr lang="nb-NO" dirty="0"/>
              <a:t>-program. Skriptet velger disse åtte punktene forskjellig slik at hver gruppe får ulik bane. (VISE skriptet, helning (første derivert) og krumning (andre derivert) skal være kontinuerlig langs hele banen også i festepunktene. Det gjør at vi får en entydig bane.). Skriv ned festepunktene når du er fornøyd med banen! Her ser dere en slik berg-og-dal-bane (VIS FREM FYSISK) og hvis du slipper en kule vil den følge denne banen, som kan beskrives matematisk av en høyde y som en funksjon en horisontal x. </a:t>
            </a:r>
          </a:p>
          <a:p>
            <a:endParaRPr lang="nb-NO" dirty="0"/>
          </a:p>
          <a:p>
            <a:r>
              <a:rPr lang="nb-NO" dirty="0"/>
              <a:t>Så skal du beregne bevegelsen til en kule som triller nedover denne banen. Vi antar at den ruller rent, altså at den ikke glir langs banen (kun ruller). Dermed er det kun statisk friksjon som virker på kulen fra banen, i tillegg til selvfølgelig gravitasjonskraft og normalkraft. Derfor utføres det ikke arbeid på kula og energien er bevart. Og dette gir oss muligheten til å beregne ulike størrelsen som friksjonskraft, normalkraft, hastigheten til kula, kinetisk energi og tiden den bruker på banen skal dere beregne og til slutt plotte. Dette er noe dere kommer til å lære mer om i forelesning, så ikke vær bekymret dersom dere ikke hang med på alt. Det finnes også et teoridokument på nettsiden som jeg oppfordrer dere til å lese før første lab. Da vil beregningene gå kjappere og dere kan kjappere stille </a:t>
            </a:r>
            <a:r>
              <a:rPr lang="nb-NO" dirty="0" err="1"/>
              <a:t>labveilederne</a:t>
            </a:r>
            <a:r>
              <a:rPr lang="nb-NO" dirty="0"/>
              <a:t> deres spørsmål hvis det var noe som ikke ga mening. (Vis hvor dette kan finnes). Dette er den numeriske delen av prosjektet.</a:t>
            </a:r>
          </a:p>
          <a:p>
            <a:endParaRPr lang="nb-NO" dirty="0"/>
          </a:p>
          <a:p>
            <a:r>
              <a:rPr lang="nb-NO" dirty="0"/>
              <a:t>Denne berg-og-dal-banen skal settes opp fysisk og dere skal rulle en kule nedover banen minst 8 ganger. Hver gang skal dere filme eksperimentet med et mobilkamera. Filmene kan da analyseres med et </a:t>
            </a:r>
            <a:r>
              <a:rPr lang="nb-NO" dirty="0" err="1"/>
              <a:t>sporingsprogram</a:t>
            </a:r>
            <a:r>
              <a:rPr lang="nb-NO" dirty="0"/>
              <a:t> som heter Tracker. Tracker er et </a:t>
            </a:r>
            <a:r>
              <a:rPr lang="nb-NO" dirty="0" err="1"/>
              <a:t>sporingsprogram</a:t>
            </a:r>
            <a:r>
              <a:rPr lang="nb-NO" dirty="0"/>
              <a:t> som bruker bildegjenkjenning til å finne kulen i bildet, og kan da finne posisjonen x og y til kula som en funksjon av tida. Og tida vet den fordi videoen er tatt med en gitt bildefrekvens. Da er det mulig å måle med dette programmet en del av de samme fysiske størrelsene du fant numerisk, som hastighet og tid for hvert av forsøkene. Hastigheten kan brukes til å beregne kinetisk energi og tap i mekanisk energi, og sistnevnte er det vi ser på som hovedresultatet i dette </a:t>
            </a:r>
            <a:r>
              <a:rPr lang="nb-NO" dirty="0" err="1"/>
              <a:t>labprosjektet</a:t>
            </a:r>
            <a:r>
              <a:rPr lang="nb-NO" dirty="0"/>
              <a:t>. Dette blir beregnet for hvert av eksperimentene, og så kan dere regne ut middelverdi eller gjennomsnittet og standardfeil eller måleusikkerheten. Hvordan det regnes ut står det også om på nettsiden. Målingene dere gjorde under eksperimentet skal dere sammenligne med de numeriske beregningene. </a:t>
            </a:r>
          </a:p>
          <a:p>
            <a:endParaRPr lang="nb-NO" dirty="0"/>
          </a:p>
          <a:p>
            <a:r>
              <a:rPr lang="nb-NO" dirty="0"/>
              <a:t>Til slutt må dere skrive og levere en rapport i form av en </a:t>
            </a:r>
            <a:r>
              <a:rPr lang="nb-NO" dirty="0" err="1"/>
              <a:t>Jupyter</a:t>
            </a:r>
            <a:r>
              <a:rPr lang="nb-NO" dirty="0"/>
              <a:t> Notebook. Det er ikke så viktig om målingene deres stemmer overens med de numeriske beregningene. Det viktigste er at dere diskuterer resultatene deres godt. Hvorfor gir de mening eller hvorfor gir de ikke mening? Hva kan være årsaken til at målingene deres ikke stemmer med beregningene? </a:t>
            </a:r>
          </a:p>
          <a:p>
            <a:endParaRPr lang="nb-NO" dirty="0"/>
          </a:p>
          <a:p>
            <a:r>
              <a:rPr lang="nb-NO" dirty="0"/>
              <a:t>Det er kanskje noen som har vært borti det før, men det er et program der du kan både skrive normal tekst og programmere. Det blir seende slik ut. </a:t>
            </a:r>
          </a:p>
          <a:p>
            <a:endParaRPr lang="nb-NO" dirty="0"/>
          </a:p>
          <a:p>
            <a:r>
              <a:rPr lang="nb-NO" dirty="0" err="1"/>
              <a:t>Notebooken</a:t>
            </a:r>
            <a:r>
              <a:rPr lang="nb-NO" dirty="0"/>
              <a:t> blir oppdatert de neste ukene. Last ned ny uken før lab begynner. </a:t>
            </a:r>
          </a:p>
        </p:txBody>
      </p:sp>
      <p:sp>
        <p:nvSpPr>
          <p:cNvPr id="4" name="Plassholder for lysbildenummer 3">
            <a:extLst>
              <a:ext uri="{FF2B5EF4-FFF2-40B4-BE49-F238E27FC236}">
                <a16:creationId xmlns:a16="http://schemas.microsoft.com/office/drawing/2014/main" id="{14D1EF8B-DC67-52C6-9946-A1932CB5DDCB}"/>
              </a:ext>
            </a:extLst>
          </p:cNvPr>
          <p:cNvSpPr>
            <a:spLocks noGrp="1"/>
          </p:cNvSpPr>
          <p:nvPr>
            <p:ph type="sldNum" sz="quarter" idx="5"/>
          </p:nvPr>
        </p:nvSpPr>
        <p:spPr/>
        <p:txBody>
          <a:bodyPr/>
          <a:lstStyle/>
          <a:p>
            <a:fld id="{190AC28F-4E20-0E47-948E-1EF181FED0AA}" type="slidenum">
              <a:rPr lang="nb-NO" smtClean="0"/>
              <a:t>7</a:t>
            </a:fld>
            <a:endParaRPr lang="nb-NO"/>
          </a:p>
        </p:txBody>
      </p:sp>
    </p:spTree>
    <p:extLst>
      <p:ext uri="{BB962C8B-B14F-4D97-AF65-F5344CB8AC3E}">
        <p14:creationId xmlns:p14="http://schemas.microsoft.com/office/powerpoint/2010/main" val="33257666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Lurt å bli kjent med programmet Tracker før lab, spesielt før eksperiment-labben. Det finnes en del videoer som er lenket til på nettsiden (VIS DETTE). </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Rapporten skal som sagt skrives i </a:t>
            </a:r>
            <a:r>
              <a:rPr lang="nb-NO" dirty="0" err="1"/>
              <a:t>Jupyter</a:t>
            </a:r>
            <a:r>
              <a:rPr lang="nb-NO" dirty="0"/>
              <a:t> Notebook. Det er kanskje noen som har vært borti det før, men det er et program der du kan både skrive normal tekst og programmere. Dere finner en del informasjon på nettsiden om </a:t>
            </a:r>
            <a:r>
              <a:rPr lang="nb-NO" dirty="0" err="1"/>
              <a:t>nedlasting</a:t>
            </a:r>
            <a:r>
              <a:rPr lang="nb-NO" dirty="0"/>
              <a:t> eller online-verktøy. Det finnes en </a:t>
            </a:r>
            <a:r>
              <a:rPr lang="nb-NO" dirty="0" err="1"/>
              <a:t>JupyterHub</a:t>
            </a:r>
            <a:r>
              <a:rPr lang="nb-NO" dirty="0"/>
              <a:t> som alle skal ha tilgang til og som er lenket til på nettsiden. Da slipper dere å laste ned noe som helst og her skal alle viktig </a:t>
            </a:r>
            <a:r>
              <a:rPr lang="nb-NO" dirty="0" err="1"/>
              <a:t>python</a:t>
            </a:r>
            <a:r>
              <a:rPr lang="nb-NO" dirty="0"/>
              <a:t>-biblioteker være tilgjengelige som </a:t>
            </a:r>
            <a:r>
              <a:rPr lang="nb-NO" dirty="0" err="1"/>
              <a:t>numpy</a:t>
            </a:r>
            <a:r>
              <a:rPr lang="nb-NO" dirty="0"/>
              <a:t> og </a:t>
            </a:r>
            <a:r>
              <a:rPr lang="nb-NO" dirty="0" err="1"/>
              <a:t>matplotlib</a:t>
            </a:r>
            <a:r>
              <a:rPr lang="nb-NO" dirty="0"/>
              <a:t>. Det ser noe sånt her ut. Det gir ikke veldig bra muligheter for å samarbeide i real-time, men det finnes løsninger online som det står en del om på nettsiden (VIS PÅ NETTSIDEN). Jeg anbefaler dere til å snakke med gruppa deres om hvilken </a:t>
            </a:r>
            <a:r>
              <a:rPr lang="nb-NO" dirty="0" err="1"/>
              <a:t>jupyter</a:t>
            </a:r>
            <a:r>
              <a:rPr lang="nb-NO" dirty="0"/>
              <a:t> </a:t>
            </a:r>
            <a:r>
              <a:rPr lang="nb-NO" dirty="0" err="1"/>
              <a:t>notebook</a:t>
            </a:r>
            <a:r>
              <a:rPr lang="nb-NO" dirty="0"/>
              <a:t> løsning dere vil bruke før første lab slik at dere bruker minst mulig tid til å knote med </a:t>
            </a:r>
            <a:r>
              <a:rPr lang="nb-NO" dirty="0" err="1"/>
              <a:t>Jupyter</a:t>
            </a:r>
            <a:r>
              <a:rPr lang="nb-NO" dirty="0"/>
              <a:t> </a:t>
            </a:r>
            <a:r>
              <a:rPr lang="nb-NO" dirty="0" err="1"/>
              <a:t>notebook</a:t>
            </a:r>
            <a:r>
              <a:rPr lang="nb-NO" dirty="0"/>
              <a:t> og mest mulig tid til å løse </a:t>
            </a:r>
            <a:r>
              <a:rPr lang="nb-NO" dirty="0" err="1"/>
              <a:t>laboppgaven</a:t>
            </a:r>
            <a:r>
              <a:rPr lang="nb-NO"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err="1"/>
              <a:t>Numpy</a:t>
            </a:r>
            <a:r>
              <a:rPr lang="nb-NO" dirty="0"/>
              <a:t> er et veldig bra bibliotek for å gjøre beregninger der du har en del data som for eksempel mange punkter langs en baneform. </a:t>
            </a:r>
            <a:r>
              <a:rPr lang="nb-NO" dirty="0" err="1"/>
              <a:t>Matplotlib</a:t>
            </a:r>
            <a:r>
              <a:rPr lang="nb-NO" dirty="0"/>
              <a:t> er et bra bibliotek til å plotte. Dersom dere ikke har brukt det eller det er lenge siden sist, så vil jeg anbefale å friske opp kunnskapen til første lab. (Vise hvor de kan finne intro til </a:t>
            </a:r>
            <a:r>
              <a:rPr lang="nb-NO" dirty="0" err="1"/>
              <a:t>numpy</a:t>
            </a:r>
            <a:r>
              <a:rPr lang="nb-NO" dirty="0"/>
              <a:t>/</a:t>
            </a:r>
            <a:r>
              <a:rPr lang="nb-NO" dirty="0" err="1"/>
              <a:t>matplotlib</a:t>
            </a:r>
            <a:r>
              <a:rPr lang="nb-NO" dirty="0"/>
              <a:t>) </a:t>
            </a:r>
          </a:p>
        </p:txBody>
      </p:sp>
      <p:sp>
        <p:nvSpPr>
          <p:cNvPr id="4" name="Plassholder for lysbildenummer 3"/>
          <p:cNvSpPr>
            <a:spLocks noGrp="1"/>
          </p:cNvSpPr>
          <p:nvPr>
            <p:ph type="sldNum" sz="quarter" idx="5"/>
          </p:nvPr>
        </p:nvSpPr>
        <p:spPr/>
        <p:txBody>
          <a:bodyPr/>
          <a:lstStyle/>
          <a:p>
            <a:fld id="{190AC28F-4E20-0E47-948E-1EF181FED0AA}" type="slidenum">
              <a:rPr lang="nb-NO" smtClean="0"/>
              <a:t>8</a:t>
            </a:fld>
            <a:endParaRPr lang="nb-NO"/>
          </a:p>
        </p:txBody>
      </p:sp>
    </p:spTree>
    <p:extLst>
      <p:ext uri="{BB962C8B-B14F-4D97-AF65-F5344CB8AC3E}">
        <p14:creationId xmlns:p14="http://schemas.microsoft.com/office/powerpoint/2010/main" val="14523727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 løpet av de to neste ukene må dere få meldt dere opp til lab og velge gruppe. Første lab starter ikke før i uke 6 eller 7, avhengig om du har lab i partallsuker eller oddetallsuker. Dere har frem til da å laste ned og bli kjent med Tracker, bli enig med gruppa om hvordan dere vil løse det med </a:t>
            </a:r>
            <a:r>
              <a:rPr lang="nb-NO" dirty="0" err="1"/>
              <a:t>Jupyter</a:t>
            </a:r>
            <a:r>
              <a:rPr lang="nb-NO" dirty="0"/>
              <a:t> </a:t>
            </a:r>
            <a:r>
              <a:rPr lang="nb-NO" dirty="0" err="1"/>
              <a:t>notebook</a:t>
            </a:r>
            <a:r>
              <a:rPr lang="nb-NO" dirty="0"/>
              <a:t> og lese gjennom teoridokumentet. VISE teoridokumentet. Anbefaler å lese gjennom dette langsomt. Det er mye informasjon og er ikke noe dere forstår på fem minutter. Blant annet er det mange som trenger tid til å forstå figuren med kreftene. Friksjonskraften virker bakover når den ruller nedover, mens den virker oppover mens den ruller oppover. </a:t>
            </a:r>
          </a:p>
          <a:p>
            <a:endParaRPr lang="nb-NO" dirty="0"/>
          </a:p>
          <a:p>
            <a:r>
              <a:rPr lang="nb-NO" dirty="0"/>
              <a:t>I første </a:t>
            </a:r>
            <a:r>
              <a:rPr lang="nb-NO" dirty="0" err="1"/>
              <a:t>labøkt</a:t>
            </a:r>
            <a:r>
              <a:rPr lang="nb-NO" dirty="0"/>
              <a:t> vil dere utføre den numeriske delen av prosjektet. Det er fullt mulig å bli ferdig med alle beregningene i løpet av </a:t>
            </a:r>
            <a:r>
              <a:rPr lang="nb-NO" dirty="0" err="1"/>
              <a:t>labøkten</a:t>
            </a:r>
            <a:r>
              <a:rPr lang="nb-NO" dirty="0"/>
              <a:t>, men da hjelper det å være godt forberedt.</a:t>
            </a:r>
          </a:p>
          <a:p>
            <a:endParaRPr lang="nb-NO" dirty="0"/>
          </a:p>
          <a:p>
            <a:r>
              <a:rPr lang="nb-NO" dirty="0"/>
              <a:t>I andre </a:t>
            </a:r>
            <a:r>
              <a:rPr lang="nb-NO" dirty="0" err="1"/>
              <a:t>labøkt</a:t>
            </a:r>
            <a:r>
              <a:rPr lang="nb-NO" dirty="0"/>
              <a:t> skal dere utføre eksperimentet. Det er lurt å være kjent med Tracker før laben. Gjerne se videoene jeg viste slik at det går fortere å gjennomføre analysen.</a:t>
            </a:r>
          </a:p>
          <a:p>
            <a:endParaRPr lang="nb-NO" dirty="0"/>
          </a:p>
          <a:p>
            <a:r>
              <a:rPr lang="nb-NO" dirty="0"/>
              <a:t>Siste </a:t>
            </a:r>
            <a:r>
              <a:rPr lang="nb-NO" dirty="0" err="1"/>
              <a:t>labøkt</a:t>
            </a:r>
            <a:r>
              <a:rPr lang="nb-NO" dirty="0"/>
              <a:t> vil brukes på å ferdigstille analyse, sammenligning </a:t>
            </a:r>
            <a:r>
              <a:rPr lang="nb-NO" dirty="0" err="1"/>
              <a:t>numerikk</a:t>
            </a:r>
            <a:r>
              <a:rPr lang="nb-NO" dirty="0"/>
              <a:t> resultatene med målingene fra eksperimentet og skrive en rapport.</a:t>
            </a:r>
          </a:p>
          <a:p>
            <a:endParaRPr lang="nb-NO" dirty="0"/>
          </a:p>
          <a:p>
            <a:r>
              <a:rPr lang="nb-NO" dirty="0"/>
              <a:t>Etter siste </a:t>
            </a:r>
            <a:r>
              <a:rPr lang="nb-NO" dirty="0" err="1"/>
              <a:t>labøkt</a:t>
            </a:r>
            <a:r>
              <a:rPr lang="nb-NO" dirty="0"/>
              <a:t> har dere én uke på dere til å levere inn rapporten/</a:t>
            </a:r>
            <a:r>
              <a:rPr lang="nb-NO" dirty="0" err="1"/>
              <a:t>notebook</a:t>
            </a:r>
            <a:r>
              <a:rPr lang="nb-NO" dirty="0"/>
              <a:t>. Det vil si at hvis du har siste lab på en onsdag må du levere rapporten innen onsdag 23.59 uka etter. Tilbakemelding blir gitt en uke innen innlevering. Hvis dere ikke får godkjent har dere en uke på dere til å sende inn en revidert utgave av rapporten der dere har rettet opp i kommentarene som har blitt gitt. Dersom dere følger evalueringsskjemaet på nettsiden og sjekker at dere har gjort alt som står der vil dere få godkjent. </a:t>
            </a:r>
          </a:p>
          <a:p>
            <a:endParaRPr lang="nb-NO" dirty="0"/>
          </a:p>
          <a:p>
            <a:endParaRPr lang="nb-NO" dirty="0"/>
          </a:p>
        </p:txBody>
      </p:sp>
      <p:sp>
        <p:nvSpPr>
          <p:cNvPr id="4" name="Plassholder for lysbildenummer 3"/>
          <p:cNvSpPr>
            <a:spLocks noGrp="1"/>
          </p:cNvSpPr>
          <p:nvPr>
            <p:ph type="sldNum" sz="quarter" idx="5"/>
          </p:nvPr>
        </p:nvSpPr>
        <p:spPr/>
        <p:txBody>
          <a:bodyPr/>
          <a:lstStyle/>
          <a:p>
            <a:fld id="{190AC28F-4E20-0E47-948E-1EF181FED0AA}" type="slidenum">
              <a:rPr lang="nb-NO" smtClean="0"/>
              <a:t>9</a:t>
            </a:fld>
            <a:endParaRPr lang="nb-NO"/>
          </a:p>
        </p:txBody>
      </p:sp>
    </p:spTree>
    <p:extLst>
      <p:ext uri="{BB962C8B-B14F-4D97-AF65-F5344CB8AC3E}">
        <p14:creationId xmlns:p14="http://schemas.microsoft.com/office/powerpoint/2010/main" val="29052359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190AC28F-4E20-0E47-948E-1EF181FED0AA}" type="slidenum">
              <a:rPr lang="nb-NO" smtClean="0"/>
              <a:t>10</a:t>
            </a:fld>
            <a:endParaRPr lang="nb-NO"/>
          </a:p>
        </p:txBody>
      </p:sp>
    </p:spTree>
    <p:extLst>
      <p:ext uri="{BB962C8B-B14F-4D97-AF65-F5344CB8AC3E}">
        <p14:creationId xmlns:p14="http://schemas.microsoft.com/office/powerpoint/2010/main" val="19407559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F479A5A-224A-0642-2F95-DD13339E5A4B}"/>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249E1628-4D9F-9718-E6B2-4992F85699E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B40F3D44-1B16-7D41-9A9A-2D64B4B809FA}"/>
              </a:ext>
            </a:extLst>
          </p:cNvPr>
          <p:cNvSpPr>
            <a:spLocks noGrp="1"/>
          </p:cNvSpPr>
          <p:nvPr>
            <p:ph type="dt" sz="half" idx="10"/>
          </p:nvPr>
        </p:nvSpPr>
        <p:spPr/>
        <p:txBody>
          <a:bodyPr/>
          <a:lstStyle/>
          <a:p>
            <a:fld id="{5A032E68-5FBA-E34B-8DD1-B9F20FA79F47}" type="datetimeFigureOut">
              <a:rPr lang="nb-NO" smtClean="0"/>
              <a:t>10.01.2026</a:t>
            </a:fld>
            <a:endParaRPr lang="nb-NO"/>
          </a:p>
        </p:txBody>
      </p:sp>
      <p:sp>
        <p:nvSpPr>
          <p:cNvPr id="5" name="Plassholder for bunntekst 4">
            <a:extLst>
              <a:ext uri="{FF2B5EF4-FFF2-40B4-BE49-F238E27FC236}">
                <a16:creationId xmlns:a16="http://schemas.microsoft.com/office/drawing/2014/main" id="{BAB1100A-05BD-1A61-CEC1-E304F70A1F71}"/>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F94DEB03-DA3D-1700-6F19-E970DA22A4B4}"/>
              </a:ext>
            </a:extLst>
          </p:cNvPr>
          <p:cNvSpPr>
            <a:spLocks noGrp="1"/>
          </p:cNvSpPr>
          <p:nvPr>
            <p:ph type="sldNum" sz="quarter" idx="12"/>
          </p:nvPr>
        </p:nvSpPr>
        <p:spPr/>
        <p:txBody>
          <a:bodyPr/>
          <a:lstStyle/>
          <a:p>
            <a:fld id="{9F1C9674-2A94-6A4F-B857-FA0775CC23A1}" type="slidenum">
              <a:rPr lang="nb-NO" smtClean="0"/>
              <a:t>‹#›</a:t>
            </a:fld>
            <a:endParaRPr lang="nb-NO"/>
          </a:p>
        </p:txBody>
      </p:sp>
    </p:spTree>
    <p:extLst>
      <p:ext uri="{BB962C8B-B14F-4D97-AF65-F5344CB8AC3E}">
        <p14:creationId xmlns:p14="http://schemas.microsoft.com/office/powerpoint/2010/main" val="36422901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1D65250-B060-94E9-017C-E7369AF151F6}"/>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25DD9A41-CDF0-367E-A9C1-EFFF81E229BE}"/>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7C27EADE-3B69-894B-5E32-D9057ED9B58A}"/>
              </a:ext>
            </a:extLst>
          </p:cNvPr>
          <p:cNvSpPr>
            <a:spLocks noGrp="1"/>
          </p:cNvSpPr>
          <p:nvPr>
            <p:ph type="dt" sz="half" idx="10"/>
          </p:nvPr>
        </p:nvSpPr>
        <p:spPr/>
        <p:txBody>
          <a:bodyPr/>
          <a:lstStyle/>
          <a:p>
            <a:fld id="{5A032E68-5FBA-E34B-8DD1-B9F20FA79F47}" type="datetimeFigureOut">
              <a:rPr lang="nb-NO" smtClean="0"/>
              <a:t>10.01.2026</a:t>
            </a:fld>
            <a:endParaRPr lang="nb-NO"/>
          </a:p>
        </p:txBody>
      </p:sp>
      <p:sp>
        <p:nvSpPr>
          <p:cNvPr id="5" name="Plassholder for bunntekst 4">
            <a:extLst>
              <a:ext uri="{FF2B5EF4-FFF2-40B4-BE49-F238E27FC236}">
                <a16:creationId xmlns:a16="http://schemas.microsoft.com/office/drawing/2014/main" id="{3848FBC5-421C-9BF4-66B0-9EFAEF59149C}"/>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8B12FD65-960A-D528-8244-6E12F1F2A9D5}"/>
              </a:ext>
            </a:extLst>
          </p:cNvPr>
          <p:cNvSpPr>
            <a:spLocks noGrp="1"/>
          </p:cNvSpPr>
          <p:nvPr>
            <p:ph type="sldNum" sz="quarter" idx="12"/>
          </p:nvPr>
        </p:nvSpPr>
        <p:spPr/>
        <p:txBody>
          <a:bodyPr/>
          <a:lstStyle/>
          <a:p>
            <a:fld id="{9F1C9674-2A94-6A4F-B857-FA0775CC23A1}" type="slidenum">
              <a:rPr lang="nb-NO" smtClean="0"/>
              <a:t>‹#›</a:t>
            </a:fld>
            <a:endParaRPr lang="nb-NO"/>
          </a:p>
        </p:txBody>
      </p:sp>
    </p:spTree>
    <p:extLst>
      <p:ext uri="{BB962C8B-B14F-4D97-AF65-F5344CB8AC3E}">
        <p14:creationId xmlns:p14="http://schemas.microsoft.com/office/powerpoint/2010/main" val="5118503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259BE39-064C-F03C-7821-475EF5E38055}"/>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43F114E1-AF43-E41B-DB80-659B241EC2A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5F2F6A4F-137E-7E09-D4C3-12F63C7E3793}"/>
              </a:ext>
            </a:extLst>
          </p:cNvPr>
          <p:cNvSpPr>
            <a:spLocks noGrp="1"/>
          </p:cNvSpPr>
          <p:nvPr>
            <p:ph type="dt" sz="half" idx="10"/>
          </p:nvPr>
        </p:nvSpPr>
        <p:spPr/>
        <p:txBody>
          <a:bodyPr/>
          <a:lstStyle/>
          <a:p>
            <a:fld id="{5A032E68-5FBA-E34B-8DD1-B9F20FA79F47}" type="datetimeFigureOut">
              <a:rPr lang="nb-NO" smtClean="0"/>
              <a:t>10.01.2026</a:t>
            </a:fld>
            <a:endParaRPr lang="nb-NO"/>
          </a:p>
        </p:txBody>
      </p:sp>
      <p:sp>
        <p:nvSpPr>
          <p:cNvPr id="5" name="Plassholder for bunntekst 4">
            <a:extLst>
              <a:ext uri="{FF2B5EF4-FFF2-40B4-BE49-F238E27FC236}">
                <a16:creationId xmlns:a16="http://schemas.microsoft.com/office/drawing/2014/main" id="{E3F299C5-04E6-CEC6-3E6D-13E15C516EB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8E6BBCE8-43D5-F857-47FA-4DD3F1F893BB}"/>
              </a:ext>
            </a:extLst>
          </p:cNvPr>
          <p:cNvSpPr>
            <a:spLocks noGrp="1"/>
          </p:cNvSpPr>
          <p:nvPr>
            <p:ph type="sldNum" sz="quarter" idx="12"/>
          </p:nvPr>
        </p:nvSpPr>
        <p:spPr/>
        <p:txBody>
          <a:bodyPr/>
          <a:lstStyle/>
          <a:p>
            <a:fld id="{9F1C9674-2A94-6A4F-B857-FA0775CC23A1}" type="slidenum">
              <a:rPr lang="nb-NO" smtClean="0"/>
              <a:t>‹#›</a:t>
            </a:fld>
            <a:endParaRPr lang="nb-NO"/>
          </a:p>
        </p:txBody>
      </p:sp>
    </p:spTree>
    <p:extLst>
      <p:ext uri="{BB962C8B-B14F-4D97-AF65-F5344CB8AC3E}">
        <p14:creationId xmlns:p14="http://schemas.microsoft.com/office/powerpoint/2010/main" val="69991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64D2F54-DF4C-4F2E-2FF8-AA66F1D6132D}"/>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38C347C6-CD5E-2506-2F16-924D8B43FE1E}"/>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3632BA75-3664-6F38-40DF-AF574BBD77F3}"/>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CED3484C-2E7E-C1A6-1818-D47F4CE6BE2B}"/>
              </a:ext>
            </a:extLst>
          </p:cNvPr>
          <p:cNvSpPr>
            <a:spLocks noGrp="1"/>
          </p:cNvSpPr>
          <p:nvPr>
            <p:ph type="dt" sz="half" idx="10"/>
          </p:nvPr>
        </p:nvSpPr>
        <p:spPr/>
        <p:txBody>
          <a:bodyPr/>
          <a:lstStyle/>
          <a:p>
            <a:fld id="{5A032E68-5FBA-E34B-8DD1-B9F20FA79F47}" type="datetimeFigureOut">
              <a:rPr lang="nb-NO" smtClean="0"/>
              <a:t>10.01.2026</a:t>
            </a:fld>
            <a:endParaRPr lang="nb-NO"/>
          </a:p>
        </p:txBody>
      </p:sp>
      <p:sp>
        <p:nvSpPr>
          <p:cNvPr id="6" name="Plassholder for bunntekst 5">
            <a:extLst>
              <a:ext uri="{FF2B5EF4-FFF2-40B4-BE49-F238E27FC236}">
                <a16:creationId xmlns:a16="http://schemas.microsoft.com/office/drawing/2014/main" id="{2B84EBBA-537F-CEC5-103F-F03606F050CA}"/>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981EE928-E30C-D3E4-9378-6DA829AF51BD}"/>
              </a:ext>
            </a:extLst>
          </p:cNvPr>
          <p:cNvSpPr>
            <a:spLocks noGrp="1"/>
          </p:cNvSpPr>
          <p:nvPr>
            <p:ph type="sldNum" sz="quarter" idx="12"/>
          </p:nvPr>
        </p:nvSpPr>
        <p:spPr/>
        <p:txBody>
          <a:bodyPr/>
          <a:lstStyle/>
          <a:p>
            <a:fld id="{9F1C9674-2A94-6A4F-B857-FA0775CC23A1}" type="slidenum">
              <a:rPr lang="nb-NO" smtClean="0"/>
              <a:t>‹#›</a:t>
            </a:fld>
            <a:endParaRPr lang="nb-NO"/>
          </a:p>
        </p:txBody>
      </p:sp>
    </p:spTree>
    <p:extLst>
      <p:ext uri="{BB962C8B-B14F-4D97-AF65-F5344CB8AC3E}">
        <p14:creationId xmlns:p14="http://schemas.microsoft.com/office/powerpoint/2010/main" val="22188991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AE3899C-82EB-E557-062C-0A11BCA566B6}"/>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1EF914EE-30C0-58AD-071F-45D746918A4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85BCEAA3-097F-32E5-582E-4A6900453D29}"/>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14AF22F5-6785-520E-CE08-06FEBA8771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6DCC5810-E4DA-5FD6-7F69-B96DD9B17214}"/>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129FC58A-2D2D-9F19-5872-52A290FC74D2}"/>
              </a:ext>
            </a:extLst>
          </p:cNvPr>
          <p:cNvSpPr>
            <a:spLocks noGrp="1"/>
          </p:cNvSpPr>
          <p:nvPr>
            <p:ph type="dt" sz="half" idx="10"/>
          </p:nvPr>
        </p:nvSpPr>
        <p:spPr/>
        <p:txBody>
          <a:bodyPr/>
          <a:lstStyle/>
          <a:p>
            <a:fld id="{5A032E68-5FBA-E34B-8DD1-B9F20FA79F47}" type="datetimeFigureOut">
              <a:rPr lang="nb-NO" smtClean="0"/>
              <a:t>10.01.2026</a:t>
            </a:fld>
            <a:endParaRPr lang="nb-NO"/>
          </a:p>
        </p:txBody>
      </p:sp>
      <p:sp>
        <p:nvSpPr>
          <p:cNvPr id="8" name="Plassholder for bunntekst 7">
            <a:extLst>
              <a:ext uri="{FF2B5EF4-FFF2-40B4-BE49-F238E27FC236}">
                <a16:creationId xmlns:a16="http://schemas.microsoft.com/office/drawing/2014/main" id="{00E94DC2-44B8-C19C-7BF6-8782028609D9}"/>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0587FCF1-3788-0A24-6DB0-5C5DB5FCB607}"/>
              </a:ext>
            </a:extLst>
          </p:cNvPr>
          <p:cNvSpPr>
            <a:spLocks noGrp="1"/>
          </p:cNvSpPr>
          <p:nvPr>
            <p:ph type="sldNum" sz="quarter" idx="12"/>
          </p:nvPr>
        </p:nvSpPr>
        <p:spPr/>
        <p:txBody>
          <a:bodyPr/>
          <a:lstStyle/>
          <a:p>
            <a:fld id="{9F1C9674-2A94-6A4F-B857-FA0775CC23A1}" type="slidenum">
              <a:rPr lang="nb-NO" smtClean="0"/>
              <a:t>‹#›</a:t>
            </a:fld>
            <a:endParaRPr lang="nb-NO"/>
          </a:p>
        </p:txBody>
      </p:sp>
    </p:spTree>
    <p:extLst>
      <p:ext uri="{BB962C8B-B14F-4D97-AF65-F5344CB8AC3E}">
        <p14:creationId xmlns:p14="http://schemas.microsoft.com/office/powerpoint/2010/main" val="26895950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40FFF52-105B-1791-2C87-111C3F79DE9B}"/>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07176491-5064-071C-6568-A6205FE713D6}"/>
              </a:ext>
            </a:extLst>
          </p:cNvPr>
          <p:cNvSpPr>
            <a:spLocks noGrp="1"/>
          </p:cNvSpPr>
          <p:nvPr>
            <p:ph type="dt" sz="half" idx="10"/>
          </p:nvPr>
        </p:nvSpPr>
        <p:spPr/>
        <p:txBody>
          <a:bodyPr/>
          <a:lstStyle/>
          <a:p>
            <a:fld id="{5A032E68-5FBA-E34B-8DD1-B9F20FA79F47}" type="datetimeFigureOut">
              <a:rPr lang="nb-NO" smtClean="0"/>
              <a:t>10.01.2026</a:t>
            </a:fld>
            <a:endParaRPr lang="nb-NO"/>
          </a:p>
        </p:txBody>
      </p:sp>
      <p:sp>
        <p:nvSpPr>
          <p:cNvPr id="4" name="Plassholder for bunntekst 3">
            <a:extLst>
              <a:ext uri="{FF2B5EF4-FFF2-40B4-BE49-F238E27FC236}">
                <a16:creationId xmlns:a16="http://schemas.microsoft.com/office/drawing/2014/main" id="{FF2F4D6B-F2D7-9298-3729-C348E17FA090}"/>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0E52C15B-D160-1971-355F-14AD3489DE34}"/>
              </a:ext>
            </a:extLst>
          </p:cNvPr>
          <p:cNvSpPr>
            <a:spLocks noGrp="1"/>
          </p:cNvSpPr>
          <p:nvPr>
            <p:ph type="sldNum" sz="quarter" idx="12"/>
          </p:nvPr>
        </p:nvSpPr>
        <p:spPr/>
        <p:txBody>
          <a:bodyPr/>
          <a:lstStyle/>
          <a:p>
            <a:fld id="{9F1C9674-2A94-6A4F-B857-FA0775CC23A1}" type="slidenum">
              <a:rPr lang="nb-NO" smtClean="0"/>
              <a:t>‹#›</a:t>
            </a:fld>
            <a:endParaRPr lang="nb-NO"/>
          </a:p>
        </p:txBody>
      </p:sp>
    </p:spTree>
    <p:extLst>
      <p:ext uri="{BB962C8B-B14F-4D97-AF65-F5344CB8AC3E}">
        <p14:creationId xmlns:p14="http://schemas.microsoft.com/office/powerpoint/2010/main" val="29544329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225FF357-691E-F0F7-D45E-D31E0C227350}"/>
              </a:ext>
            </a:extLst>
          </p:cNvPr>
          <p:cNvSpPr>
            <a:spLocks noGrp="1"/>
          </p:cNvSpPr>
          <p:nvPr>
            <p:ph type="dt" sz="half" idx="10"/>
          </p:nvPr>
        </p:nvSpPr>
        <p:spPr/>
        <p:txBody>
          <a:bodyPr/>
          <a:lstStyle/>
          <a:p>
            <a:fld id="{5A032E68-5FBA-E34B-8DD1-B9F20FA79F47}" type="datetimeFigureOut">
              <a:rPr lang="nb-NO" smtClean="0"/>
              <a:t>10.01.2026</a:t>
            </a:fld>
            <a:endParaRPr lang="nb-NO"/>
          </a:p>
        </p:txBody>
      </p:sp>
      <p:sp>
        <p:nvSpPr>
          <p:cNvPr id="3" name="Plassholder for bunntekst 2">
            <a:extLst>
              <a:ext uri="{FF2B5EF4-FFF2-40B4-BE49-F238E27FC236}">
                <a16:creationId xmlns:a16="http://schemas.microsoft.com/office/drawing/2014/main" id="{BEB794C5-E2B9-34AD-7DAE-D3FB255A5C00}"/>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106A5CEC-CD8E-673B-742E-F0A4BDEE9E0B}"/>
              </a:ext>
            </a:extLst>
          </p:cNvPr>
          <p:cNvSpPr>
            <a:spLocks noGrp="1"/>
          </p:cNvSpPr>
          <p:nvPr>
            <p:ph type="sldNum" sz="quarter" idx="12"/>
          </p:nvPr>
        </p:nvSpPr>
        <p:spPr/>
        <p:txBody>
          <a:bodyPr/>
          <a:lstStyle/>
          <a:p>
            <a:fld id="{9F1C9674-2A94-6A4F-B857-FA0775CC23A1}" type="slidenum">
              <a:rPr lang="nb-NO" smtClean="0"/>
              <a:t>‹#›</a:t>
            </a:fld>
            <a:endParaRPr lang="nb-NO"/>
          </a:p>
        </p:txBody>
      </p:sp>
    </p:spTree>
    <p:extLst>
      <p:ext uri="{BB962C8B-B14F-4D97-AF65-F5344CB8AC3E}">
        <p14:creationId xmlns:p14="http://schemas.microsoft.com/office/powerpoint/2010/main" val="10546669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2A6CB01-3D8D-9013-368C-C843BDDB52E6}"/>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C8D64FD9-6DEF-136F-98DC-0273C76328E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5E8B113D-A696-560A-510E-1F304FB0F0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ECBA5CEA-116C-C9C9-B3C2-C68F6F4FA3FF}"/>
              </a:ext>
            </a:extLst>
          </p:cNvPr>
          <p:cNvSpPr>
            <a:spLocks noGrp="1"/>
          </p:cNvSpPr>
          <p:nvPr>
            <p:ph type="dt" sz="half" idx="10"/>
          </p:nvPr>
        </p:nvSpPr>
        <p:spPr/>
        <p:txBody>
          <a:bodyPr/>
          <a:lstStyle/>
          <a:p>
            <a:fld id="{5A032E68-5FBA-E34B-8DD1-B9F20FA79F47}" type="datetimeFigureOut">
              <a:rPr lang="nb-NO" smtClean="0"/>
              <a:t>10.01.2026</a:t>
            </a:fld>
            <a:endParaRPr lang="nb-NO"/>
          </a:p>
        </p:txBody>
      </p:sp>
      <p:sp>
        <p:nvSpPr>
          <p:cNvPr id="6" name="Plassholder for bunntekst 5">
            <a:extLst>
              <a:ext uri="{FF2B5EF4-FFF2-40B4-BE49-F238E27FC236}">
                <a16:creationId xmlns:a16="http://schemas.microsoft.com/office/drawing/2014/main" id="{DCB88A82-5719-8513-0834-D672BEF56585}"/>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FBF2DE48-289B-C3BC-CA1F-9B49488B29BF}"/>
              </a:ext>
            </a:extLst>
          </p:cNvPr>
          <p:cNvSpPr>
            <a:spLocks noGrp="1"/>
          </p:cNvSpPr>
          <p:nvPr>
            <p:ph type="sldNum" sz="quarter" idx="12"/>
          </p:nvPr>
        </p:nvSpPr>
        <p:spPr/>
        <p:txBody>
          <a:bodyPr/>
          <a:lstStyle/>
          <a:p>
            <a:fld id="{9F1C9674-2A94-6A4F-B857-FA0775CC23A1}" type="slidenum">
              <a:rPr lang="nb-NO" smtClean="0"/>
              <a:t>‹#›</a:t>
            </a:fld>
            <a:endParaRPr lang="nb-NO"/>
          </a:p>
        </p:txBody>
      </p:sp>
    </p:spTree>
    <p:extLst>
      <p:ext uri="{BB962C8B-B14F-4D97-AF65-F5344CB8AC3E}">
        <p14:creationId xmlns:p14="http://schemas.microsoft.com/office/powerpoint/2010/main" val="4189207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E6CB5AD-E8A5-CFBF-B5F9-87E8F7C1F2CB}"/>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8422681B-67A7-EEEE-195C-8729A9D4E0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2209E2EC-85E5-96A8-0F5D-58E9C91B1C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F638D284-00F9-02CB-4267-F65D0ED2AAD1}"/>
              </a:ext>
            </a:extLst>
          </p:cNvPr>
          <p:cNvSpPr>
            <a:spLocks noGrp="1"/>
          </p:cNvSpPr>
          <p:nvPr>
            <p:ph type="dt" sz="half" idx="10"/>
          </p:nvPr>
        </p:nvSpPr>
        <p:spPr/>
        <p:txBody>
          <a:bodyPr/>
          <a:lstStyle/>
          <a:p>
            <a:fld id="{5A032E68-5FBA-E34B-8DD1-B9F20FA79F47}" type="datetimeFigureOut">
              <a:rPr lang="nb-NO" smtClean="0"/>
              <a:t>10.01.2026</a:t>
            </a:fld>
            <a:endParaRPr lang="nb-NO"/>
          </a:p>
        </p:txBody>
      </p:sp>
      <p:sp>
        <p:nvSpPr>
          <p:cNvPr id="6" name="Plassholder for bunntekst 5">
            <a:extLst>
              <a:ext uri="{FF2B5EF4-FFF2-40B4-BE49-F238E27FC236}">
                <a16:creationId xmlns:a16="http://schemas.microsoft.com/office/drawing/2014/main" id="{19942FB2-EFCC-86E4-E51A-18ACE15427A9}"/>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E3A69C65-93C4-0CA7-A401-7391EAFE9D55}"/>
              </a:ext>
            </a:extLst>
          </p:cNvPr>
          <p:cNvSpPr>
            <a:spLocks noGrp="1"/>
          </p:cNvSpPr>
          <p:nvPr>
            <p:ph type="sldNum" sz="quarter" idx="12"/>
          </p:nvPr>
        </p:nvSpPr>
        <p:spPr/>
        <p:txBody>
          <a:bodyPr/>
          <a:lstStyle/>
          <a:p>
            <a:fld id="{9F1C9674-2A94-6A4F-B857-FA0775CC23A1}" type="slidenum">
              <a:rPr lang="nb-NO" smtClean="0"/>
              <a:t>‹#›</a:t>
            </a:fld>
            <a:endParaRPr lang="nb-NO"/>
          </a:p>
        </p:txBody>
      </p:sp>
    </p:spTree>
    <p:extLst>
      <p:ext uri="{BB962C8B-B14F-4D97-AF65-F5344CB8AC3E}">
        <p14:creationId xmlns:p14="http://schemas.microsoft.com/office/powerpoint/2010/main" val="3037672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A644B0-2106-26BD-10E8-2765D07E4F87}"/>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85C1B43A-FD1C-46E2-2713-CF0F586CFB0D}"/>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B4786489-B459-8105-33FC-968C68F6592C}"/>
              </a:ext>
            </a:extLst>
          </p:cNvPr>
          <p:cNvSpPr>
            <a:spLocks noGrp="1"/>
          </p:cNvSpPr>
          <p:nvPr>
            <p:ph type="dt" sz="half" idx="10"/>
          </p:nvPr>
        </p:nvSpPr>
        <p:spPr/>
        <p:txBody>
          <a:bodyPr/>
          <a:lstStyle/>
          <a:p>
            <a:fld id="{5A032E68-5FBA-E34B-8DD1-B9F20FA79F47}" type="datetimeFigureOut">
              <a:rPr lang="nb-NO" smtClean="0"/>
              <a:t>10.01.2026</a:t>
            </a:fld>
            <a:endParaRPr lang="nb-NO"/>
          </a:p>
        </p:txBody>
      </p:sp>
      <p:sp>
        <p:nvSpPr>
          <p:cNvPr id="5" name="Plassholder for bunntekst 4">
            <a:extLst>
              <a:ext uri="{FF2B5EF4-FFF2-40B4-BE49-F238E27FC236}">
                <a16:creationId xmlns:a16="http://schemas.microsoft.com/office/drawing/2014/main" id="{BC765834-759C-ADFA-4CF5-6DE166AE0F35}"/>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6F6C2A81-90B9-CD11-FE59-2BA81625D63D}"/>
              </a:ext>
            </a:extLst>
          </p:cNvPr>
          <p:cNvSpPr>
            <a:spLocks noGrp="1"/>
          </p:cNvSpPr>
          <p:nvPr>
            <p:ph type="sldNum" sz="quarter" idx="12"/>
          </p:nvPr>
        </p:nvSpPr>
        <p:spPr/>
        <p:txBody>
          <a:bodyPr/>
          <a:lstStyle/>
          <a:p>
            <a:fld id="{9F1C9674-2A94-6A4F-B857-FA0775CC23A1}" type="slidenum">
              <a:rPr lang="nb-NO" smtClean="0"/>
              <a:t>‹#›</a:t>
            </a:fld>
            <a:endParaRPr lang="nb-NO"/>
          </a:p>
        </p:txBody>
      </p:sp>
    </p:spTree>
    <p:extLst>
      <p:ext uri="{BB962C8B-B14F-4D97-AF65-F5344CB8AC3E}">
        <p14:creationId xmlns:p14="http://schemas.microsoft.com/office/powerpoint/2010/main" val="20807188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4B46E76E-78F9-7D2B-C7C9-10021B43FEB8}"/>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EB228D69-6812-4409-EAAA-5D5B984A3424}"/>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F3186A7C-A12D-5C21-272F-2918F98801C0}"/>
              </a:ext>
            </a:extLst>
          </p:cNvPr>
          <p:cNvSpPr>
            <a:spLocks noGrp="1"/>
          </p:cNvSpPr>
          <p:nvPr>
            <p:ph type="dt" sz="half" idx="10"/>
          </p:nvPr>
        </p:nvSpPr>
        <p:spPr/>
        <p:txBody>
          <a:bodyPr/>
          <a:lstStyle/>
          <a:p>
            <a:fld id="{5A032E68-5FBA-E34B-8DD1-B9F20FA79F47}" type="datetimeFigureOut">
              <a:rPr lang="nb-NO" smtClean="0"/>
              <a:t>10.01.2026</a:t>
            </a:fld>
            <a:endParaRPr lang="nb-NO"/>
          </a:p>
        </p:txBody>
      </p:sp>
      <p:sp>
        <p:nvSpPr>
          <p:cNvPr id="5" name="Plassholder for bunntekst 4">
            <a:extLst>
              <a:ext uri="{FF2B5EF4-FFF2-40B4-BE49-F238E27FC236}">
                <a16:creationId xmlns:a16="http://schemas.microsoft.com/office/drawing/2014/main" id="{34E08564-D075-6C8E-C3E5-A2F3D4BC73A0}"/>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7A5E5680-E717-B680-E4E3-2376FA73F8BC}"/>
              </a:ext>
            </a:extLst>
          </p:cNvPr>
          <p:cNvSpPr>
            <a:spLocks noGrp="1"/>
          </p:cNvSpPr>
          <p:nvPr>
            <p:ph type="sldNum" sz="quarter" idx="12"/>
          </p:nvPr>
        </p:nvSpPr>
        <p:spPr/>
        <p:txBody>
          <a:bodyPr/>
          <a:lstStyle/>
          <a:p>
            <a:fld id="{9F1C9674-2A94-6A4F-B857-FA0775CC23A1}" type="slidenum">
              <a:rPr lang="nb-NO" smtClean="0"/>
              <a:t>‹#›</a:t>
            </a:fld>
            <a:endParaRPr lang="nb-NO"/>
          </a:p>
        </p:txBody>
      </p:sp>
    </p:spTree>
    <p:extLst>
      <p:ext uri="{BB962C8B-B14F-4D97-AF65-F5344CB8AC3E}">
        <p14:creationId xmlns:p14="http://schemas.microsoft.com/office/powerpoint/2010/main" val="16391258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93FE1740-62DF-D4D0-543B-1084372805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54B5ED3F-FC04-C1E2-983A-E0D1DF2EB2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8EE3EA59-19DC-5229-DFCA-5686B1DFB1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032E68-5FBA-E34B-8DD1-B9F20FA79F47}" type="datetimeFigureOut">
              <a:rPr lang="nb-NO" smtClean="0"/>
              <a:t>10.01.2026</a:t>
            </a:fld>
            <a:endParaRPr lang="nb-NO"/>
          </a:p>
        </p:txBody>
      </p:sp>
      <p:sp>
        <p:nvSpPr>
          <p:cNvPr id="5" name="Plassholder for bunntekst 4">
            <a:extLst>
              <a:ext uri="{FF2B5EF4-FFF2-40B4-BE49-F238E27FC236}">
                <a16:creationId xmlns:a16="http://schemas.microsoft.com/office/drawing/2014/main" id="{2497C541-32FE-F524-361A-946111239F7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90FC87C7-151D-B725-1EC2-783F01F202F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1C9674-2A94-6A4F-B857-FA0775CC23A1}" type="slidenum">
              <a:rPr lang="nb-NO" smtClean="0"/>
              <a:t>‹#›</a:t>
            </a:fld>
            <a:endParaRPr lang="nb-NO"/>
          </a:p>
        </p:txBody>
      </p:sp>
    </p:spTree>
    <p:extLst>
      <p:ext uri="{BB962C8B-B14F-4D97-AF65-F5344CB8AC3E}">
        <p14:creationId xmlns:p14="http://schemas.microsoft.com/office/powerpoint/2010/main" val="10667055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home.phys.ntnu.no/brukdef/undervisning/fyslab/index.html"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8FAE0E4-404A-6ABB-B439-0B48078B7AC8}"/>
              </a:ext>
            </a:extLst>
          </p:cNvPr>
          <p:cNvSpPr>
            <a:spLocks noGrp="1"/>
          </p:cNvSpPr>
          <p:nvPr>
            <p:ph type="ctrTitle"/>
          </p:nvPr>
        </p:nvSpPr>
        <p:spPr/>
        <p:txBody>
          <a:bodyPr/>
          <a:lstStyle/>
          <a:p>
            <a:r>
              <a:rPr lang="nb-NO">
                <a:ea typeface="Calibri Light"/>
                <a:cs typeface="Calibri Light"/>
              </a:rPr>
              <a:t>Fysikklab vår 2026</a:t>
            </a:r>
            <a:endParaRPr lang="nb-NO" dirty="0"/>
          </a:p>
        </p:txBody>
      </p:sp>
    </p:spTree>
    <p:extLst>
      <p:ext uri="{BB962C8B-B14F-4D97-AF65-F5344CB8AC3E}">
        <p14:creationId xmlns:p14="http://schemas.microsoft.com/office/powerpoint/2010/main" val="31780449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B689FFC-3AE0-0FDE-DC9B-F8907D5DD4CE}"/>
              </a:ext>
            </a:extLst>
          </p:cNvPr>
          <p:cNvSpPr>
            <a:spLocks noGrp="1"/>
          </p:cNvSpPr>
          <p:nvPr>
            <p:ph type="title"/>
          </p:nvPr>
        </p:nvSpPr>
        <p:spPr/>
        <p:txBody>
          <a:bodyPr/>
          <a:lstStyle/>
          <a:p>
            <a:r>
              <a:rPr lang="nb-NO" dirty="0">
                <a:ea typeface="Calibri Light"/>
                <a:cs typeface="Calibri Light"/>
              </a:rPr>
              <a:t>Nettside</a:t>
            </a:r>
            <a:endParaRPr lang="nb-NO" dirty="0"/>
          </a:p>
        </p:txBody>
      </p:sp>
      <p:sp>
        <p:nvSpPr>
          <p:cNvPr id="3" name="Plassholder for innhold 2">
            <a:extLst>
              <a:ext uri="{FF2B5EF4-FFF2-40B4-BE49-F238E27FC236}">
                <a16:creationId xmlns:a16="http://schemas.microsoft.com/office/drawing/2014/main" id="{817D7591-8DA6-6A20-71CD-6BB6C538FF0E}"/>
              </a:ext>
            </a:extLst>
          </p:cNvPr>
          <p:cNvSpPr>
            <a:spLocks noGrp="1"/>
          </p:cNvSpPr>
          <p:nvPr>
            <p:ph idx="1"/>
          </p:nvPr>
        </p:nvSpPr>
        <p:spPr/>
        <p:txBody>
          <a:bodyPr vert="horz" lIns="91440" tIns="45720" rIns="91440" bIns="45720" rtlCol="0" anchor="t">
            <a:normAutofit/>
          </a:bodyPr>
          <a:lstStyle/>
          <a:p>
            <a:r>
              <a:rPr lang="nb-NO" dirty="0">
                <a:ea typeface="Calibri"/>
                <a:cs typeface="Calibri"/>
                <a:hlinkClick r:id="rId2"/>
              </a:rPr>
              <a:t>https://home.phys.ntnu.no/brukdef/undervisning/fyslab/index.html</a:t>
            </a:r>
            <a:r>
              <a:rPr lang="nb-NO" dirty="0">
                <a:ea typeface="Calibri" panose="020F0502020204030204"/>
                <a:cs typeface="Calibri" panose="020F0502020204030204"/>
              </a:rPr>
              <a:t> </a:t>
            </a:r>
          </a:p>
          <a:p>
            <a:r>
              <a:rPr lang="nb-NO" dirty="0">
                <a:ea typeface="Calibri" panose="020F0502020204030204"/>
                <a:cs typeface="Calibri" panose="020F0502020204030204"/>
              </a:rPr>
              <a:t>All praktisk informasjon</a:t>
            </a:r>
          </a:p>
          <a:p>
            <a:r>
              <a:rPr lang="nb-NO" dirty="0">
                <a:ea typeface="Calibri" panose="020F0502020204030204"/>
                <a:cs typeface="Calibri" panose="020F0502020204030204"/>
              </a:rPr>
              <a:t>Oppgavebeskrivelse</a:t>
            </a:r>
          </a:p>
          <a:p>
            <a:r>
              <a:rPr lang="nb-NO" dirty="0">
                <a:ea typeface="Calibri" panose="020F0502020204030204"/>
                <a:cs typeface="Calibri" panose="020F0502020204030204"/>
              </a:rPr>
              <a:t>Teoriutledninger</a:t>
            </a:r>
          </a:p>
          <a:p>
            <a:r>
              <a:rPr lang="nb-NO" dirty="0">
                <a:ea typeface="Calibri" panose="020F0502020204030204"/>
                <a:cs typeface="Calibri" panose="020F0502020204030204"/>
              </a:rPr>
              <a:t>Hjelpelenker</a:t>
            </a:r>
          </a:p>
          <a:p>
            <a:r>
              <a:rPr lang="nb-NO" dirty="0">
                <a:ea typeface="Calibri" panose="020F0502020204030204"/>
                <a:cs typeface="Calibri" panose="020F0502020204030204"/>
              </a:rPr>
              <a:t>ALT skal finnes på nettsiden!</a:t>
            </a:r>
          </a:p>
          <a:p>
            <a:r>
              <a:rPr lang="nb-NO" dirty="0">
                <a:ea typeface="Calibri" panose="020F0502020204030204"/>
                <a:cs typeface="Calibri" panose="020F0502020204030204"/>
              </a:rPr>
              <a:t>Ta kontakt hvis du mener noe mangler</a:t>
            </a:r>
          </a:p>
        </p:txBody>
      </p:sp>
    </p:spTree>
    <p:extLst>
      <p:ext uri="{BB962C8B-B14F-4D97-AF65-F5344CB8AC3E}">
        <p14:creationId xmlns:p14="http://schemas.microsoft.com/office/powerpoint/2010/main" val="19323458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9B4710C-6011-93CE-5A6B-A6A8FCD924B2}"/>
              </a:ext>
            </a:extLst>
          </p:cNvPr>
          <p:cNvSpPr>
            <a:spLocks noGrp="1"/>
          </p:cNvSpPr>
          <p:nvPr>
            <p:ph type="title"/>
          </p:nvPr>
        </p:nvSpPr>
        <p:spPr/>
        <p:txBody>
          <a:bodyPr/>
          <a:lstStyle/>
          <a:p>
            <a:r>
              <a:rPr lang="nb-NO" dirty="0"/>
              <a:t>Påmelding til lab</a:t>
            </a:r>
          </a:p>
        </p:txBody>
      </p:sp>
      <p:sp>
        <p:nvSpPr>
          <p:cNvPr id="3" name="Plassholder for innhold 2">
            <a:extLst>
              <a:ext uri="{FF2B5EF4-FFF2-40B4-BE49-F238E27FC236}">
                <a16:creationId xmlns:a16="http://schemas.microsoft.com/office/drawing/2014/main" id="{BE64C06E-F1D2-F66A-040E-0C018B5895C8}"/>
              </a:ext>
            </a:extLst>
          </p:cNvPr>
          <p:cNvSpPr>
            <a:spLocks noGrp="1"/>
          </p:cNvSpPr>
          <p:nvPr>
            <p:ph idx="1"/>
          </p:nvPr>
        </p:nvSpPr>
        <p:spPr/>
        <p:txBody>
          <a:bodyPr vert="horz" lIns="91440" tIns="45720" rIns="91440" bIns="45720" rtlCol="0" anchor="t">
            <a:normAutofit/>
          </a:bodyPr>
          <a:lstStyle/>
          <a:p>
            <a:r>
              <a:rPr lang="nb-NO" dirty="0"/>
              <a:t>Egen nettside, </a:t>
            </a:r>
            <a:r>
              <a:rPr lang="nb-NO" dirty="0" err="1"/>
              <a:t>ovsys</a:t>
            </a:r>
            <a:r>
              <a:rPr lang="nb-NO" dirty="0"/>
              <a:t>:</a:t>
            </a:r>
          </a:p>
          <a:p>
            <a:pPr marL="457200" lvl="1" indent="0">
              <a:buNone/>
            </a:pPr>
            <a:r>
              <a:rPr lang="nb-NO" dirty="0"/>
              <a:t>https://web.phys.ntnu.no/ovsys/lab/?db=tfy4106_tfy4125-lab-V2026 </a:t>
            </a:r>
          </a:p>
          <a:p>
            <a:r>
              <a:rPr lang="nb-NO" dirty="0"/>
              <a:t>Trinn 1: Registrering</a:t>
            </a:r>
          </a:p>
          <a:p>
            <a:pPr lvl="1"/>
            <a:r>
              <a:rPr lang="nb-NO" dirty="0"/>
              <a:t>Er allerede åpen. Registrer dere så fort som mulig!</a:t>
            </a:r>
          </a:p>
          <a:p>
            <a:r>
              <a:rPr lang="nb-NO" dirty="0"/>
              <a:t>Trinn 2: Valg av gruppe</a:t>
            </a:r>
          </a:p>
          <a:p>
            <a:pPr lvl="1"/>
            <a:r>
              <a:rPr lang="nb-NO"/>
              <a:t>Åpner mandag 12. august kl. 0700. Avslutter mandag 19. september kl.</a:t>
            </a:r>
            <a:r>
              <a:rPr lang="nb-NO" dirty="0"/>
              <a:t> 0700.</a:t>
            </a:r>
          </a:p>
          <a:p>
            <a:r>
              <a:rPr lang="nb-NO"/>
              <a:t>Grupper på 5 </a:t>
            </a:r>
            <a:r>
              <a:rPr lang="nb-NO" dirty="0" err="1"/>
              <a:t>stk</a:t>
            </a:r>
            <a:endParaRPr lang="nb-NO" dirty="0"/>
          </a:p>
          <a:p>
            <a:r>
              <a:rPr lang="nb-NO"/>
              <a:t>Det er mulig å reservere plass til én annen i én dag</a:t>
            </a:r>
            <a:endParaRPr lang="nb-NO">
              <a:ea typeface="Calibri"/>
              <a:cs typeface="Calibri"/>
            </a:endParaRPr>
          </a:p>
          <a:p>
            <a:r>
              <a:rPr lang="nb-NO"/>
              <a:t>Ta kontakt dersom du har godkjent lab fra tidligere</a:t>
            </a:r>
            <a:endParaRPr lang="nb-NO">
              <a:ea typeface="Calibri" panose="020F0502020204030204"/>
              <a:cs typeface="Calibri" panose="020F0502020204030204"/>
            </a:endParaRPr>
          </a:p>
        </p:txBody>
      </p:sp>
    </p:spTree>
    <p:extLst>
      <p:ext uri="{BB962C8B-B14F-4D97-AF65-F5344CB8AC3E}">
        <p14:creationId xmlns:p14="http://schemas.microsoft.com/office/powerpoint/2010/main" val="2930697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039A643-6997-65F6-86E4-AF9DF7B37BFA}"/>
              </a:ext>
            </a:extLst>
          </p:cNvPr>
          <p:cNvSpPr>
            <a:spLocks noGrp="1"/>
          </p:cNvSpPr>
          <p:nvPr>
            <p:ph type="title"/>
          </p:nvPr>
        </p:nvSpPr>
        <p:spPr/>
        <p:txBody>
          <a:bodyPr/>
          <a:lstStyle/>
          <a:p>
            <a:r>
              <a:rPr lang="nb-NO" dirty="0" err="1"/>
              <a:t>Labtider</a:t>
            </a:r>
            <a:endParaRPr lang="nb-NO" dirty="0"/>
          </a:p>
        </p:txBody>
      </p:sp>
      <p:pic>
        <p:nvPicPr>
          <p:cNvPr id="6" name="Bilde 5" descr="Et bilde som inneholder tekst, skjermbilde, kvadrat, line&#10;&#10;KI-generert innhold kan være feil.">
            <a:extLst>
              <a:ext uri="{FF2B5EF4-FFF2-40B4-BE49-F238E27FC236}">
                <a16:creationId xmlns:a16="http://schemas.microsoft.com/office/drawing/2014/main" id="{715F23FE-B3D0-4540-E1A8-3C0F5C8F15E6}"/>
              </a:ext>
            </a:extLst>
          </p:cNvPr>
          <p:cNvPicPr>
            <a:picLocks noChangeAspect="1"/>
          </p:cNvPicPr>
          <p:nvPr/>
        </p:nvPicPr>
        <p:blipFill>
          <a:blip r:embed="rId3"/>
          <a:stretch>
            <a:fillRect/>
          </a:stretch>
        </p:blipFill>
        <p:spPr>
          <a:xfrm>
            <a:off x="1731613" y="1700611"/>
            <a:ext cx="8715536" cy="4615266"/>
          </a:xfrm>
          <a:prstGeom prst="rect">
            <a:avLst/>
          </a:prstGeom>
        </p:spPr>
      </p:pic>
    </p:spTree>
    <p:extLst>
      <p:ext uri="{BB962C8B-B14F-4D97-AF65-F5344CB8AC3E}">
        <p14:creationId xmlns:p14="http://schemas.microsoft.com/office/powerpoint/2010/main" val="36420502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C0831D5-B549-27B2-60AD-5A90BF17F243}"/>
              </a:ext>
            </a:extLst>
          </p:cNvPr>
          <p:cNvSpPr>
            <a:spLocks noGrp="1"/>
          </p:cNvSpPr>
          <p:nvPr>
            <p:ph type="title"/>
          </p:nvPr>
        </p:nvSpPr>
        <p:spPr/>
        <p:txBody>
          <a:bodyPr/>
          <a:lstStyle/>
          <a:p>
            <a:r>
              <a:rPr lang="nb-NO" dirty="0"/>
              <a:t>Oppsummering av </a:t>
            </a:r>
            <a:r>
              <a:rPr lang="nb-NO" dirty="0" err="1"/>
              <a:t>labprosjektet</a:t>
            </a:r>
            <a:endParaRPr lang="nb-NO" dirty="0"/>
          </a:p>
        </p:txBody>
      </p:sp>
      <p:sp>
        <p:nvSpPr>
          <p:cNvPr id="3" name="Plassholder for innhold 2">
            <a:extLst>
              <a:ext uri="{FF2B5EF4-FFF2-40B4-BE49-F238E27FC236}">
                <a16:creationId xmlns:a16="http://schemas.microsoft.com/office/drawing/2014/main" id="{8220D54E-0755-10BB-32F4-A6DDFFE2A088}"/>
              </a:ext>
            </a:extLst>
          </p:cNvPr>
          <p:cNvSpPr>
            <a:spLocks noGrp="1"/>
          </p:cNvSpPr>
          <p:nvPr>
            <p:ph idx="1"/>
          </p:nvPr>
        </p:nvSpPr>
        <p:spPr>
          <a:xfrm>
            <a:off x="838200" y="1825625"/>
            <a:ext cx="10515600" cy="4667250"/>
          </a:xfrm>
        </p:spPr>
        <p:txBody>
          <a:bodyPr vert="horz" lIns="91440" tIns="45720" rIns="91440" bIns="45720" rtlCol="0" anchor="t">
            <a:normAutofit fontScale="92500" lnSpcReduction="20000"/>
          </a:bodyPr>
          <a:lstStyle/>
          <a:p>
            <a:r>
              <a:rPr lang="nb-NO" dirty="0"/>
              <a:t>Definere (numerisk: </a:t>
            </a:r>
            <a:r>
              <a:rPr lang="nb-NO" i="1" dirty="0" err="1"/>
              <a:t>python</a:t>
            </a:r>
            <a:r>
              <a:rPr lang="nb-NO" dirty="0"/>
              <a:t>) en berg-og-dal-bane med baneform y(x).</a:t>
            </a:r>
          </a:p>
          <a:p>
            <a:r>
              <a:rPr lang="nb-NO" dirty="0"/>
              <a:t>Beregne (numerisk: </a:t>
            </a:r>
            <a:r>
              <a:rPr lang="nb-NO" i="1" dirty="0" err="1"/>
              <a:t>python</a:t>
            </a:r>
            <a:r>
              <a:rPr lang="nb-NO" dirty="0"/>
              <a:t>) bevegelsen til en kule som ruller nedover banen. </a:t>
            </a:r>
          </a:p>
          <a:p>
            <a:r>
              <a:rPr lang="nb-NO" dirty="0"/>
              <a:t>Plotte banen og andre relevante fysisk størrelse (hastighet, krefter, tidsutvikling etc.).</a:t>
            </a:r>
          </a:p>
          <a:p>
            <a:r>
              <a:rPr lang="nb-NO" dirty="0"/>
              <a:t>Lag samme berg-og-dal-banen på laben og rull en kule nedover banen minst 8 ganger. Film (30 bilder/s) eksperimentene med mobilkamera.</a:t>
            </a:r>
          </a:p>
          <a:p>
            <a:r>
              <a:rPr lang="nb-NO" dirty="0"/>
              <a:t>Analyser filmene med </a:t>
            </a:r>
            <a:r>
              <a:rPr lang="nb-NO" dirty="0" err="1"/>
              <a:t>sporingsprogrammet</a:t>
            </a:r>
            <a:r>
              <a:rPr lang="nb-NO" dirty="0"/>
              <a:t> </a:t>
            </a:r>
            <a:r>
              <a:rPr lang="nb-NO" dirty="0" err="1"/>
              <a:t>tracker</a:t>
            </a:r>
            <a:r>
              <a:rPr lang="nb-NO" dirty="0"/>
              <a:t> og mål relevante fysiske størrelsen.</a:t>
            </a:r>
          </a:p>
          <a:p>
            <a:pPr lvl="1"/>
            <a:r>
              <a:rPr lang="nb-NO" dirty="0"/>
              <a:t>Hovedresultat: Tap i mekanisk energi – middelverdi og måleusikkerhet</a:t>
            </a:r>
          </a:p>
          <a:p>
            <a:r>
              <a:rPr lang="nb-NO" dirty="0"/>
              <a:t>Sammenlign teori (numerisk løsning) med målingene.</a:t>
            </a:r>
          </a:p>
          <a:p>
            <a:pPr marL="0" indent="0">
              <a:buNone/>
            </a:pPr>
            <a:endParaRPr lang="nb-NO" dirty="0"/>
          </a:p>
          <a:p>
            <a:r>
              <a:rPr lang="nb-NO" dirty="0"/>
              <a:t>Rapporten skal skrives i </a:t>
            </a:r>
            <a:r>
              <a:rPr lang="nb-NO" dirty="0" err="1"/>
              <a:t>Jupyter</a:t>
            </a:r>
            <a:r>
              <a:rPr lang="nb-NO" dirty="0"/>
              <a:t> </a:t>
            </a:r>
            <a:r>
              <a:rPr lang="nb-NO" dirty="0" err="1"/>
              <a:t>notebook</a:t>
            </a:r>
            <a:r>
              <a:rPr lang="nb-NO" dirty="0"/>
              <a:t> og leveres som </a:t>
            </a:r>
            <a:r>
              <a:rPr lang="nb-NO" dirty="0" err="1"/>
              <a:t>pdf</a:t>
            </a:r>
            <a:endParaRPr lang="nb-NO" dirty="0"/>
          </a:p>
          <a:p>
            <a:pPr marL="0" indent="0">
              <a:buNone/>
            </a:pPr>
            <a:endParaRPr lang="nb-NO" sz="2200" dirty="0">
              <a:ea typeface="Calibri" panose="020F0502020204030204"/>
              <a:cs typeface="Calibri" panose="020F0502020204030204"/>
            </a:endParaRPr>
          </a:p>
        </p:txBody>
      </p:sp>
    </p:spTree>
    <p:extLst>
      <p:ext uri="{BB962C8B-B14F-4D97-AF65-F5344CB8AC3E}">
        <p14:creationId xmlns:p14="http://schemas.microsoft.com/office/powerpoint/2010/main" val="24020330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1.mp4">
            <a:hlinkClick r:id="" action="ppaction://media"/>
            <a:extLst>
              <a:ext uri="{FF2B5EF4-FFF2-40B4-BE49-F238E27FC236}">
                <a16:creationId xmlns:a16="http://schemas.microsoft.com/office/drawing/2014/main" id="{561A5DB9-AB40-CF72-FECB-60AF7F4A0DB3}"/>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349115" y="699930"/>
            <a:ext cx="9623685" cy="5413200"/>
          </a:xfrm>
        </p:spPr>
      </p:pic>
    </p:spTree>
    <p:extLst>
      <p:ext uri="{BB962C8B-B14F-4D97-AF65-F5344CB8AC3E}">
        <p14:creationId xmlns:p14="http://schemas.microsoft.com/office/powerpoint/2010/main" val="1736379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3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2398F-13E2-A398-33CA-606489D9B544}"/>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FBDB3D99-0198-88A1-9E19-4AEEFC3201CF}"/>
              </a:ext>
            </a:extLst>
          </p:cNvPr>
          <p:cNvSpPr>
            <a:spLocks noGrp="1"/>
          </p:cNvSpPr>
          <p:nvPr>
            <p:ph type="title"/>
          </p:nvPr>
        </p:nvSpPr>
        <p:spPr/>
        <p:txBody>
          <a:bodyPr/>
          <a:lstStyle/>
          <a:p>
            <a:r>
              <a:rPr lang="nb-NO" dirty="0"/>
              <a:t>Oppsummering av </a:t>
            </a:r>
            <a:r>
              <a:rPr lang="nb-NO" dirty="0" err="1"/>
              <a:t>labprosjektet</a:t>
            </a:r>
            <a:endParaRPr lang="nb-NO" dirty="0"/>
          </a:p>
        </p:txBody>
      </p:sp>
      <p:sp>
        <p:nvSpPr>
          <p:cNvPr id="3" name="Plassholder for innhold 2">
            <a:extLst>
              <a:ext uri="{FF2B5EF4-FFF2-40B4-BE49-F238E27FC236}">
                <a16:creationId xmlns:a16="http://schemas.microsoft.com/office/drawing/2014/main" id="{D85FC2EB-06CF-8ABE-48BD-A60FC398116B}"/>
              </a:ext>
            </a:extLst>
          </p:cNvPr>
          <p:cNvSpPr>
            <a:spLocks noGrp="1"/>
          </p:cNvSpPr>
          <p:nvPr>
            <p:ph idx="1"/>
          </p:nvPr>
        </p:nvSpPr>
        <p:spPr>
          <a:xfrm>
            <a:off x="838200" y="1825625"/>
            <a:ext cx="10515600" cy="4667250"/>
          </a:xfrm>
        </p:spPr>
        <p:txBody>
          <a:bodyPr vert="horz" lIns="91440" tIns="45720" rIns="91440" bIns="45720" rtlCol="0" anchor="t">
            <a:normAutofit fontScale="92500" lnSpcReduction="20000"/>
          </a:bodyPr>
          <a:lstStyle/>
          <a:p>
            <a:r>
              <a:rPr lang="nb-NO" dirty="0"/>
              <a:t>Definere (numerisk: </a:t>
            </a:r>
            <a:r>
              <a:rPr lang="nb-NO" i="1" dirty="0" err="1"/>
              <a:t>python</a:t>
            </a:r>
            <a:r>
              <a:rPr lang="nb-NO" dirty="0"/>
              <a:t>) en berg-og-dal-bane med baneform y(x).</a:t>
            </a:r>
          </a:p>
          <a:p>
            <a:r>
              <a:rPr lang="nb-NO" dirty="0"/>
              <a:t>Beregne (numerisk: </a:t>
            </a:r>
            <a:r>
              <a:rPr lang="nb-NO" i="1" err="1"/>
              <a:t>python</a:t>
            </a:r>
            <a:r>
              <a:rPr lang="nb-NO" dirty="0"/>
              <a:t>) bevegelsen til en kule som ruller nedover banen. </a:t>
            </a:r>
          </a:p>
          <a:p>
            <a:r>
              <a:rPr lang="nb-NO" dirty="0"/>
              <a:t>Plotte banen og andre relevante fysisk størrelse (hastighet, krefter, tidsutvikling etc.) ved hjelp av energibevarelse.</a:t>
            </a:r>
          </a:p>
          <a:p>
            <a:r>
              <a:rPr lang="nb-NO" dirty="0"/>
              <a:t>Lag samme berg-og-dal-banen på laben og rull en kule nedover banen minst 8 ganger. Film (30 bilder/s) eksperimentene med mobilkamera.</a:t>
            </a:r>
          </a:p>
          <a:p>
            <a:r>
              <a:rPr lang="nb-NO" dirty="0"/>
              <a:t>Analyser filmene med </a:t>
            </a:r>
            <a:r>
              <a:rPr lang="nb-NO" dirty="0" err="1"/>
              <a:t>sporingsprogrammet</a:t>
            </a:r>
            <a:r>
              <a:rPr lang="nb-NO" dirty="0"/>
              <a:t> Tracker og mål relevante fysiske størrelsen.</a:t>
            </a:r>
          </a:p>
          <a:p>
            <a:pPr lvl="1"/>
            <a:r>
              <a:rPr lang="nb-NO" dirty="0"/>
              <a:t>Hovedresultat: Tap i mekanisk energi – middelverdi og måleusikkerhet</a:t>
            </a:r>
          </a:p>
          <a:p>
            <a:r>
              <a:rPr lang="nb-NO" dirty="0"/>
              <a:t>Sammenlign teori (numerisk løsning) med målingene.</a:t>
            </a:r>
          </a:p>
          <a:p>
            <a:pPr marL="0" indent="0">
              <a:buNone/>
            </a:pPr>
            <a:endParaRPr lang="nb-NO" dirty="0"/>
          </a:p>
          <a:p>
            <a:r>
              <a:rPr lang="nb-NO" dirty="0"/>
              <a:t>Rapporten skal skrives i </a:t>
            </a:r>
            <a:r>
              <a:rPr lang="nb-NO" dirty="0" err="1"/>
              <a:t>Jupyter</a:t>
            </a:r>
            <a:r>
              <a:rPr lang="nb-NO" dirty="0"/>
              <a:t> </a:t>
            </a:r>
            <a:r>
              <a:rPr lang="nb-NO" dirty="0" err="1"/>
              <a:t>notebook</a:t>
            </a:r>
            <a:endParaRPr lang="nb-NO" dirty="0"/>
          </a:p>
          <a:p>
            <a:pPr marL="0" indent="0">
              <a:buNone/>
            </a:pPr>
            <a:endParaRPr lang="nb-NO" sz="2200" dirty="0">
              <a:ea typeface="Calibri" panose="020F0502020204030204"/>
              <a:cs typeface="Calibri" panose="020F0502020204030204"/>
            </a:endParaRPr>
          </a:p>
        </p:txBody>
      </p:sp>
    </p:spTree>
    <p:extLst>
      <p:ext uri="{BB962C8B-B14F-4D97-AF65-F5344CB8AC3E}">
        <p14:creationId xmlns:p14="http://schemas.microsoft.com/office/powerpoint/2010/main" val="13455787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AA26D84-53E0-07F3-F63D-106531B246B1}"/>
              </a:ext>
            </a:extLst>
          </p:cNvPr>
          <p:cNvSpPr>
            <a:spLocks noGrp="1"/>
          </p:cNvSpPr>
          <p:nvPr>
            <p:ph type="title"/>
          </p:nvPr>
        </p:nvSpPr>
        <p:spPr/>
        <p:txBody>
          <a:bodyPr/>
          <a:lstStyle/>
          <a:p>
            <a:r>
              <a:rPr lang="nb-NO" dirty="0"/>
              <a:t>Verktøy</a:t>
            </a:r>
          </a:p>
        </p:txBody>
      </p:sp>
      <p:sp>
        <p:nvSpPr>
          <p:cNvPr id="3" name="Plassholder for innhold 2">
            <a:extLst>
              <a:ext uri="{FF2B5EF4-FFF2-40B4-BE49-F238E27FC236}">
                <a16:creationId xmlns:a16="http://schemas.microsoft.com/office/drawing/2014/main" id="{6E7F6CBB-E340-690E-1A6A-3088E11E03B2}"/>
              </a:ext>
            </a:extLst>
          </p:cNvPr>
          <p:cNvSpPr>
            <a:spLocks noGrp="1"/>
          </p:cNvSpPr>
          <p:nvPr>
            <p:ph idx="1"/>
          </p:nvPr>
        </p:nvSpPr>
        <p:spPr/>
        <p:txBody>
          <a:bodyPr vert="horz" lIns="91440" tIns="45720" rIns="91440" bIns="45720" rtlCol="0" anchor="t">
            <a:normAutofit/>
          </a:bodyPr>
          <a:lstStyle/>
          <a:p>
            <a:r>
              <a:rPr lang="nb-NO" dirty="0" err="1"/>
              <a:t>Jupyter</a:t>
            </a:r>
            <a:r>
              <a:rPr lang="nb-NO" dirty="0"/>
              <a:t> Notebook (test før lab # 1)</a:t>
            </a:r>
          </a:p>
          <a:p>
            <a:r>
              <a:rPr lang="nb-NO" dirty="0"/>
              <a:t>Tracker (last ned før lab #2)</a:t>
            </a:r>
          </a:p>
          <a:p>
            <a:r>
              <a:rPr lang="nb-NO"/>
              <a:t>Pythonbibliotek: </a:t>
            </a:r>
            <a:r>
              <a:rPr lang="nb-NO" err="1"/>
              <a:t>numpy</a:t>
            </a:r>
            <a:r>
              <a:rPr lang="nb-NO" dirty="0"/>
              <a:t>, </a:t>
            </a:r>
            <a:r>
              <a:rPr lang="nb-NO" err="1"/>
              <a:t>matplotlib</a:t>
            </a:r>
            <a:r>
              <a:rPr lang="nb-NO" dirty="0"/>
              <a:t>, pandas</a:t>
            </a:r>
          </a:p>
          <a:p>
            <a:pPr marL="0" indent="0">
              <a:buNone/>
            </a:pPr>
            <a:endParaRPr lang="nb-NO" dirty="0"/>
          </a:p>
        </p:txBody>
      </p:sp>
      <p:pic>
        <p:nvPicPr>
          <p:cNvPr id="1026" name="Picture 2" descr="Tracker logo">
            <a:extLst>
              <a:ext uri="{FF2B5EF4-FFF2-40B4-BE49-F238E27FC236}">
                <a16:creationId xmlns:a16="http://schemas.microsoft.com/office/drawing/2014/main" id="{6C15D627-5170-B9E9-4B26-7862FA2926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5250" y="1227138"/>
            <a:ext cx="3162300" cy="9271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roject Jupyter - Wikipedia">
            <a:extLst>
              <a:ext uri="{FF2B5EF4-FFF2-40B4-BE49-F238E27FC236}">
                <a16:creationId xmlns:a16="http://schemas.microsoft.com/office/drawing/2014/main" id="{8DB90032-3203-6B89-FA66-7D815EA399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81895" y="2361514"/>
            <a:ext cx="3112885" cy="36081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70701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Plassholder for innhold 1">
            <a:extLst>
              <a:ext uri="{FF2B5EF4-FFF2-40B4-BE49-F238E27FC236}">
                <a16:creationId xmlns:a16="http://schemas.microsoft.com/office/drawing/2014/main" id="{BEADE4BE-AFFA-0DE9-60DF-6E1E75FB03CE}"/>
              </a:ext>
            </a:extLst>
          </p:cNvPr>
          <p:cNvGraphicFramePr>
            <a:graphicFrameLocks noGrp="1" noChangeAspect="1"/>
          </p:cNvGraphicFramePr>
          <p:nvPr>
            <p:ph idx="1"/>
            <p:extLst>
              <p:ext uri="{D42A27DB-BD31-4B8C-83A1-F6EECF244321}">
                <p14:modId xmlns:p14="http://schemas.microsoft.com/office/powerpoint/2010/main" val="1360492911"/>
              </p:ext>
            </p:extLst>
          </p:nvPr>
        </p:nvGraphicFramePr>
        <p:xfrm>
          <a:off x="838200" y="1825625"/>
          <a:ext cx="10515600" cy="4351338"/>
        </p:xfrm>
        <a:graphic>
          <a:graphicData uri="http://schemas.openxmlformats.org/presentationml/2006/ole">
            <mc:AlternateContent xmlns:mc="http://schemas.openxmlformats.org/markup-compatibility/2006">
              <mc:Choice xmlns:v="urn:schemas-microsoft-com:vml" Requires="v">
                <p:oleObj name="Acrobat Document" r:id="rId3" imgW="0" imgH="0" progId="Acrobat.Document.DC">
                  <p:embed/>
                </p:oleObj>
              </mc:Choice>
              <mc:Fallback>
                <p:oleObj name="Acrobat Document" r:id="rId3" imgW="0" imgH="0" progId="Acrobat.Document.DC">
                  <p:embed/>
                  <p:pic>
                    <p:nvPicPr>
                      <p:cNvPr id="2" name="Plassholder for innhold 1">
                        <a:extLst>
                          <a:ext uri="{FF2B5EF4-FFF2-40B4-BE49-F238E27FC236}">
                            <a16:creationId xmlns:a16="http://schemas.microsoft.com/office/drawing/2014/main" id="{BEADE4BE-AFFA-0DE9-60DF-6E1E75FB03CE}"/>
                          </a:ext>
                        </a:extLst>
                      </p:cNvPr>
                      <p:cNvPicPr/>
                      <p:nvPr/>
                    </p:nvPicPr>
                    <p:blipFill/>
                    <p:spPr>
                      <a:xfrm>
                        <a:off x="838200" y="1825625"/>
                        <a:ext cx="10515600" cy="4351338"/>
                      </a:xfrm>
                      <a:prstGeom prst="rect">
                        <a:avLst/>
                      </a:prstGeom>
                    </p:spPr>
                  </p:pic>
                </p:oleObj>
              </mc:Fallback>
            </mc:AlternateContent>
          </a:graphicData>
        </a:graphic>
      </p:graphicFrame>
      <p:pic>
        <p:nvPicPr>
          <p:cNvPr id="3" name="Bilde 2">
            <a:extLst>
              <a:ext uri="{FF2B5EF4-FFF2-40B4-BE49-F238E27FC236}">
                <a16:creationId xmlns:a16="http://schemas.microsoft.com/office/drawing/2014/main" id="{FDD48F0A-6045-193A-0015-29B790124479}"/>
              </a:ext>
            </a:extLst>
          </p:cNvPr>
          <p:cNvPicPr>
            <a:picLocks noChangeAspect="1"/>
          </p:cNvPicPr>
          <p:nvPr/>
        </p:nvPicPr>
        <p:blipFill>
          <a:blip r:embed="rId4"/>
          <a:stretch>
            <a:fillRect/>
          </a:stretch>
        </p:blipFill>
        <p:spPr>
          <a:xfrm>
            <a:off x="1490726" y="580516"/>
            <a:ext cx="9210547" cy="5696968"/>
          </a:xfrm>
          <a:prstGeom prst="rect">
            <a:avLst/>
          </a:prstGeom>
        </p:spPr>
      </p:pic>
    </p:spTree>
    <p:extLst>
      <p:ext uri="{BB962C8B-B14F-4D97-AF65-F5344CB8AC3E}">
        <p14:creationId xmlns:p14="http://schemas.microsoft.com/office/powerpoint/2010/main" val="19131298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2ADC4E2-98EF-2BB1-A7E3-DA7BAC39E6A9}"/>
              </a:ext>
            </a:extLst>
          </p:cNvPr>
          <p:cNvSpPr>
            <a:spLocks noGrp="1"/>
          </p:cNvSpPr>
          <p:nvPr>
            <p:ph type="title"/>
          </p:nvPr>
        </p:nvSpPr>
        <p:spPr/>
        <p:txBody>
          <a:bodyPr/>
          <a:lstStyle/>
          <a:p>
            <a:r>
              <a:rPr lang="nb-NO" dirty="0"/>
              <a:t>Hva må dere huske fram til første lab?</a:t>
            </a:r>
          </a:p>
        </p:txBody>
      </p:sp>
      <p:sp>
        <p:nvSpPr>
          <p:cNvPr id="3" name="Plassholder for innhold 2">
            <a:extLst>
              <a:ext uri="{FF2B5EF4-FFF2-40B4-BE49-F238E27FC236}">
                <a16:creationId xmlns:a16="http://schemas.microsoft.com/office/drawing/2014/main" id="{58673D84-4ED5-AA59-CCB9-D93B60981099}"/>
              </a:ext>
            </a:extLst>
          </p:cNvPr>
          <p:cNvSpPr>
            <a:spLocks noGrp="1"/>
          </p:cNvSpPr>
          <p:nvPr>
            <p:ph idx="1"/>
          </p:nvPr>
        </p:nvSpPr>
        <p:spPr/>
        <p:txBody>
          <a:bodyPr vert="horz" lIns="91440" tIns="45720" rIns="91440" bIns="45720" rtlCol="0" anchor="t">
            <a:normAutofit/>
          </a:bodyPr>
          <a:lstStyle/>
          <a:p>
            <a:r>
              <a:rPr lang="nb-NO" b="1" dirty="0"/>
              <a:t>Registrering</a:t>
            </a:r>
            <a:r>
              <a:rPr lang="nb-NO" dirty="0"/>
              <a:t> må være fullført før dere kan melde dere opp. </a:t>
            </a:r>
          </a:p>
          <a:p>
            <a:r>
              <a:rPr lang="nb-NO"/>
              <a:t>Påmelding åpner på mandag og er åpen i én uke</a:t>
            </a:r>
            <a:endParaRPr lang="nb-NO">
              <a:ea typeface="Calibri"/>
              <a:cs typeface="Calibri"/>
            </a:endParaRPr>
          </a:p>
          <a:p>
            <a:r>
              <a:rPr lang="nb-NO" dirty="0"/>
              <a:t>Teste </a:t>
            </a:r>
            <a:r>
              <a:rPr lang="nb-NO" dirty="0" err="1"/>
              <a:t>Jupyter</a:t>
            </a:r>
            <a:r>
              <a:rPr lang="nb-NO" dirty="0"/>
              <a:t> Notebook før første lab.</a:t>
            </a:r>
          </a:p>
          <a:p>
            <a:r>
              <a:rPr lang="nb-NO">
                <a:ea typeface="Calibri"/>
                <a:cs typeface="Calibri"/>
              </a:rPr>
              <a:t>Nettsiden (skal) inneholde all nødvendig informasjon!</a:t>
            </a:r>
            <a:endParaRPr lang="nb-NO" dirty="0">
              <a:ea typeface="Calibri"/>
              <a:cs typeface="Calibri"/>
            </a:endParaRPr>
          </a:p>
          <a:p>
            <a:endParaRPr lang="nb-NO" dirty="0"/>
          </a:p>
        </p:txBody>
      </p:sp>
    </p:spTree>
    <p:extLst>
      <p:ext uri="{BB962C8B-B14F-4D97-AF65-F5344CB8AC3E}">
        <p14:creationId xmlns:p14="http://schemas.microsoft.com/office/powerpoint/2010/main" val="89601353"/>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0</TotalTime>
  <Words>2613</Words>
  <Application>Microsoft Office PowerPoint</Application>
  <PresentationFormat>Widescreen</PresentationFormat>
  <Paragraphs>102</Paragraphs>
  <Slides>10</Slides>
  <Notes>8</Notes>
  <HiddenSlides>0</HiddenSlides>
  <MMClips>1</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10</vt:i4>
      </vt:variant>
    </vt:vector>
  </HeadingPairs>
  <TitlesOfParts>
    <vt:vector size="15" baseType="lpstr">
      <vt:lpstr>Arial</vt:lpstr>
      <vt:lpstr>Calibri</vt:lpstr>
      <vt:lpstr>Calibri Light</vt:lpstr>
      <vt:lpstr>Office-tema</vt:lpstr>
      <vt:lpstr>Acrobat Document</vt:lpstr>
      <vt:lpstr>Fysikklab vår 2026</vt:lpstr>
      <vt:lpstr>Nettside</vt:lpstr>
      <vt:lpstr>Påmelding til lab</vt:lpstr>
      <vt:lpstr>Labtider</vt:lpstr>
      <vt:lpstr>Oppsummering av labprosjektet</vt:lpstr>
      <vt:lpstr>PowerPoint Presentation</vt:lpstr>
      <vt:lpstr>Oppsummering av labprosjektet</vt:lpstr>
      <vt:lpstr>Verktøy</vt:lpstr>
      <vt:lpstr>PowerPoint Presentation</vt:lpstr>
      <vt:lpstr>Hva må dere huske fram til første lab?</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Lab i Fysikk</dc:title>
  <dc:creator>Marte Kåstad Høiskar</dc:creator>
  <cp:lastModifiedBy>Jon Andreas Støvneng</cp:lastModifiedBy>
  <cp:revision>80</cp:revision>
  <dcterms:created xsi:type="dcterms:W3CDTF">2023-08-09T07:42:04Z</dcterms:created>
  <dcterms:modified xsi:type="dcterms:W3CDTF">2026-01-10T09:07:39Z</dcterms:modified>
</cp:coreProperties>
</file>